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7A88A1-2D40-A9A5-CA99-F2F6B110849C}" v="126" dt="2026-02-27T22:26:08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/>
    <p:restoredTop sz="86820"/>
  </p:normalViewPr>
  <p:slideViewPr>
    <p:cSldViewPr snapToGrid="0" snapToObjects="1">
      <p:cViewPr varScale="1">
        <p:scale>
          <a:sx n="47" d="100"/>
          <a:sy n="47" d="100"/>
        </p:scale>
        <p:origin x="1260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D0CBB-59A0-47C9-9D12-2D1C40E6E179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215898F-BAF6-4AF8-9371-D35452C3319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solidFill>
                <a:schemeClr val="bg1">
                  <a:lumMod val="75000"/>
                </a:schemeClr>
              </a:solidFill>
            </a:rPr>
            <a:t>Arctic security is escalating</a:t>
          </a:r>
        </a:p>
      </dgm:t>
    </dgm:pt>
    <dgm:pt modelId="{05D6A479-1B24-4505-AE2B-78E938F641E4}" type="parTrans" cxnId="{D7002315-EF4D-479F-85EB-ACEB829B60FF}">
      <dgm:prSet/>
      <dgm:spPr/>
      <dgm:t>
        <a:bodyPr/>
        <a:lstStyle/>
        <a:p>
          <a:endParaRPr lang="en-US" sz="2400">
            <a:solidFill>
              <a:schemeClr val="bg1">
                <a:lumMod val="75000"/>
              </a:schemeClr>
            </a:solidFill>
          </a:endParaRPr>
        </a:p>
      </dgm:t>
    </dgm:pt>
    <dgm:pt modelId="{094D9DA9-581F-4EE6-9305-DF333769EC88}" type="sibTrans" cxnId="{D7002315-EF4D-479F-85EB-ACEB829B60FF}">
      <dgm:prSet/>
      <dgm:spPr/>
      <dgm:t>
        <a:bodyPr/>
        <a:lstStyle/>
        <a:p>
          <a:endParaRPr lang="en-US" sz="2400">
            <a:solidFill>
              <a:schemeClr val="bg1">
                <a:lumMod val="75000"/>
              </a:schemeClr>
            </a:solidFill>
          </a:endParaRPr>
        </a:p>
      </dgm:t>
    </dgm:pt>
    <dgm:pt modelId="{F6D7567D-DE42-4C6E-9341-554BF380CC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chemeClr val="bg1">
                  <a:lumMod val="75000"/>
                </a:schemeClr>
              </a:solidFill>
            </a:rPr>
            <a:t>Federal defense investment is accelerating</a:t>
          </a:r>
        </a:p>
      </dgm:t>
    </dgm:pt>
    <dgm:pt modelId="{4B293730-7E19-4B59-9798-4E639EF6DDE4}" type="parTrans" cxnId="{7B894E8D-B2FF-4B79-A895-18092329E35C}">
      <dgm:prSet/>
      <dgm:spPr/>
      <dgm:t>
        <a:bodyPr/>
        <a:lstStyle/>
        <a:p>
          <a:endParaRPr lang="en-US" sz="2400">
            <a:solidFill>
              <a:schemeClr val="bg1">
                <a:lumMod val="75000"/>
              </a:schemeClr>
            </a:solidFill>
          </a:endParaRPr>
        </a:p>
      </dgm:t>
    </dgm:pt>
    <dgm:pt modelId="{7CCD5085-9FB7-4AFE-BD79-61AA09EE9A84}" type="sibTrans" cxnId="{7B894E8D-B2FF-4B79-A895-18092329E35C}">
      <dgm:prSet/>
      <dgm:spPr/>
      <dgm:t>
        <a:bodyPr/>
        <a:lstStyle/>
        <a:p>
          <a:endParaRPr lang="en-US" sz="2400">
            <a:solidFill>
              <a:schemeClr val="bg1">
                <a:lumMod val="75000"/>
              </a:schemeClr>
            </a:solidFill>
          </a:endParaRPr>
        </a:p>
      </dgm:t>
    </dgm:pt>
    <dgm:pt modelId="{84DBF093-DCAE-4AD2-9253-BA47A27C72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>
              <a:solidFill>
                <a:schemeClr val="bg1">
                  <a:lumMod val="75000"/>
                </a:schemeClr>
              </a:solidFill>
            </a:rPr>
            <a:t>Alaska hosts Tier One facilities</a:t>
          </a:r>
        </a:p>
      </dgm:t>
    </dgm:pt>
    <dgm:pt modelId="{3DC957DB-B0F7-4FA7-B3DA-FFFEFC0C056E}" type="parTrans" cxnId="{CE41AF4C-1142-417D-A339-71D29DBFF899}">
      <dgm:prSet/>
      <dgm:spPr/>
      <dgm:t>
        <a:bodyPr/>
        <a:lstStyle/>
        <a:p>
          <a:endParaRPr lang="en-US" sz="2400">
            <a:solidFill>
              <a:schemeClr val="bg1">
                <a:lumMod val="75000"/>
              </a:schemeClr>
            </a:solidFill>
          </a:endParaRPr>
        </a:p>
      </dgm:t>
    </dgm:pt>
    <dgm:pt modelId="{E2FA9C13-D1EA-4BDF-AD0E-B0A0F096C721}" type="sibTrans" cxnId="{CE41AF4C-1142-417D-A339-71D29DBFF899}">
      <dgm:prSet/>
      <dgm:spPr/>
      <dgm:t>
        <a:bodyPr/>
        <a:lstStyle/>
        <a:p>
          <a:endParaRPr lang="en-US" sz="2400">
            <a:solidFill>
              <a:schemeClr val="bg1">
                <a:lumMod val="75000"/>
              </a:schemeClr>
            </a:solidFill>
          </a:endParaRPr>
        </a:p>
      </dgm:t>
    </dgm:pt>
    <dgm:pt modelId="{D0BAB1AF-EA48-4711-990D-8DDDEF9EA24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>
              <a:solidFill>
                <a:schemeClr val="bg1">
                  <a:lumMod val="75000"/>
                </a:schemeClr>
              </a:solidFill>
            </a:rPr>
            <a:t>Infrastructure readiness will determine funding velocity</a:t>
          </a:r>
          <a:r>
            <a:rPr lang="en-US" sz="2000" dirty="0">
              <a:solidFill>
                <a:schemeClr val="bg1">
                  <a:lumMod val="75000"/>
                </a:schemeClr>
              </a:solidFill>
              <a:latin typeface="Calibri"/>
            </a:rPr>
            <a:t> and military preparedness</a:t>
          </a:r>
          <a:endParaRPr lang="en-US" sz="2000" dirty="0">
            <a:solidFill>
              <a:schemeClr val="bg1">
                <a:lumMod val="75000"/>
              </a:schemeClr>
            </a:solidFill>
          </a:endParaRPr>
        </a:p>
      </dgm:t>
    </dgm:pt>
    <dgm:pt modelId="{AC4DAB2E-796A-4CCF-8C00-88AA7B092D36}" type="parTrans" cxnId="{2364FD60-B216-438A-A6AE-B003D0AEB9F2}">
      <dgm:prSet/>
      <dgm:spPr/>
      <dgm:t>
        <a:bodyPr/>
        <a:lstStyle/>
        <a:p>
          <a:endParaRPr lang="en-US" sz="2400">
            <a:solidFill>
              <a:schemeClr val="bg1">
                <a:lumMod val="75000"/>
              </a:schemeClr>
            </a:solidFill>
          </a:endParaRPr>
        </a:p>
      </dgm:t>
    </dgm:pt>
    <dgm:pt modelId="{830DA289-8D79-4B94-B178-C6F555868764}" type="sibTrans" cxnId="{2364FD60-B216-438A-A6AE-B003D0AEB9F2}">
      <dgm:prSet/>
      <dgm:spPr/>
      <dgm:t>
        <a:bodyPr/>
        <a:lstStyle/>
        <a:p>
          <a:endParaRPr lang="en-US" sz="2400">
            <a:solidFill>
              <a:schemeClr val="bg1">
                <a:lumMod val="75000"/>
              </a:schemeClr>
            </a:solidFill>
          </a:endParaRPr>
        </a:p>
      </dgm:t>
    </dgm:pt>
    <dgm:pt modelId="{DCC843EC-17D5-4CE1-BCA8-ABC64FD09D76}" type="pres">
      <dgm:prSet presAssocID="{DF2D0CBB-59A0-47C9-9D12-2D1C40E6E179}" presName="root" presStyleCnt="0">
        <dgm:presLayoutVars>
          <dgm:dir/>
          <dgm:resizeHandles val="exact"/>
        </dgm:presLayoutVars>
      </dgm:prSet>
      <dgm:spPr/>
    </dgm:pt>
    <dgm:pt modelId="{F99A8E14-F563-4276-B077-ACC07D69D295}" type="pres">
      <dgm:prSet presAssocID="{0215898F-BAF6-4AF8-9371-D35452C33196}" presName="compNode" presStyleCnt="0"/>
      <dgm:spPr/>
    </dgm:pt>
    <dgm:pt modelId="{9010792E-678D-42C7-B561-FF1BF7906FA8}" type="pres">
      <dgm:prSet presAssocID="{0215898F-BAF6-4AF8-9371-D35452C3319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nlock with solid fill"/>
        </a:ext>
      </dgm:extLst>
    </dgm:pt>
    <dgm:pt modelId="{C4DE2901-E051-4F00-ADD5-16F0FD05C655}" type="pres">
      <dgm:prSet presAssocID="{0215898F-BAF6-4AF8-9371-D35452C33196}" presName="spaceRect" presStyleCnt="0"/>
      <dgm:spPr/>
    </dgm:pt>
    <dgm:pt modelId="{4B8B33AE-77D3-4E24-8AA9-0C6FDD67A2C8}" type="pres">
      <dgm:prSet presAssocID="{0215898F-BAF6-4AF8-9371-D35452C33196}" presName="textRect" presStyleLbl="revTx" presStyleIdx="0" presStyleCnt="4">
        <dgm:presLayoutVars>
          <dgm:chMax val="1"/>
          <dgm:chPref val="1"/>
        </dgm:presLayoutVars>
      </dgm:prSet>
      <dgm:spPr/>
    </dgm:pt>
    <dgm:pt modelId="{71C71DC4-64CA-426F-80EC-072D94576BEA}" type="pres">
      <dgm:prSet presAssocID="{094D9DA9-581F-4EE6-9305-DF333769EC88}" presName="sibTrans" presStyleCnt="0"/>
      <dgm:spPr/>
    </dgm:pt>
    <dgm:pt modelId="{D0E1CE26-7902-4A24-8D53-2AEA9B22232D}" type="pres">
      <dgm:prSet presAssocID="{F6D7567D-DE42-4C6E-9341-554BF380CC7D}" presName="compNode" presStyleCnt="0"/>
      <dgm:spPr/>
    </dgm:pt>
    <dgm:pt modelId="{1C1BD323-1C7F-4E75-B5C6-F4BC80821C8D}" type="pres">
      <dgm:prSet presAssocID="{F6D7567D-DE42-4C6E-9341-554BF380CC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60C03FBA-25E7-454C-9CC1-D8745FEE0E1D}" type="pres">
      <dgm:prSet presAssocID="{F6D7567D-DE42-4C6E-9341-554BF380CC7D}" presName="spaceRect" presStyleCnt="0"/>
      <dgm:spPr/>
    </dgm:pt>
    <dgm:pt modelId="{3BDCCF8B-925A-4721-AE8B-22B4C340B085}" type="pres">
      <dgm:prSet presAssocID="{F6D7567D-DE42-4C6E-9341-554BF380CC7D}" presName="textRect" presStyleLbl="revTx" presStyleIdx="1" presStyleCnt="4">
        <dgm:presLayoutVars>
          <dgm:chMax val="1"/>
          <dgm:chPref val="1"/>
        </dgm:presLayoutVars>
      </dgm:prSet>
      <dgm:spPr/>
    </dgm:pt>
    <dgm:pt modelId="{D3FA190D-C5E4-4907-A8D3-9B5D51237ED8}" type="pres">
      <dgm:prSet presAssocID="{7CCD5085-9FB7-4AFE-BD79-61AA09EE9A84}" presName="sibTrans" presStyleCnt="0"/>
      <dgm:spPr/>
    </dgm:pt>
    <dgm:pt modelId="{43BD2E66-FB91-4FEB-846F-F3EDFF7C8D0E}" type="pres">
      <dgm:prSet presAssocID="{84DBF093-DCAE-4AD2-9253-BA47A27C7288}" presName="compNode" presStyleCnt="0"/>
      <dgm:spPr/>
    </dgm:pt>
    <dgm:pt modelId="{495DA390-2950-4B76-9045-9A3A0E304AA1}" type="pres">
      <dgm:prSet presAssocID="{84DBF093-DCAE-4AD2-9253-BA47A27C72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 with solid fill"/>
        </a:ext>
      </dgm:extLst>
    </dgm:pt>
    <dgm:pt modelId="{713F3517-6B42-49AB-9996-C82168E01A17}" type="pres">
      <dgm:prSet presAssocID="{84DBF093-DCAE-4AD2-9253-BA47A27C7288}" presName="spaceRect" presStyleCnt="0"/>
      <dgm:spPr/>
    </dgm:pt>
    <dgm:pt modelId="{7DE04C3C-1620-4516-826C-4A0B2E3B90B5}" type="pres">
      <dgm:prSet presAssocID="{84DBF093-DCAE-4AD2-9253-BA47A27C7288}" presName="textRect" presStyleLbl="revTx" presStyleIdx="2" presStyleCnt="4">
        <dgm:presLayoutVars>
          <dgm:chMax val="1"/>
          <dgm:chPref val="1"/>
        </dgm:presLayoutVars>
      </dgm:prSet>
      <dgm:spPr/>
    </dgm:pt>
    <dgm:pt modelId="{2B566F43-4B74-4202-8347-2B9041212522}" type="pres">
      <dgm:prSet presAssocID="{E2FA9C13-D1EA-4BDF-AD0E-B0A0F096C721}" presName="sibTrans" presStyleCnt="0"/>
      <dgm:spPr/>
    </dgm:pt>
    <dgm:pt modelId="{E57A38D8-6625-4628-B3D9-9033CBF8FC66}" type="pres">
      <dgm:prSet presAssocID="{D0BAB1AF-EA48-4711-990D-8DDDEF9EA249}" presName="compNode" presStyleCnt="0"/>
      <dgm:spPr/>
    </dgm:pt>
    <dgm:pt modelId="{32551A64-22B1-4C4A-96E5-D769CEDA5F19}" type="pres">
      <dgm:prSet presAssocID="{D0BAB1AF-EA48-4711-990D-8DDDEF9EA2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EE51702-7FE6-4276-BE38-5ABC16F605ED}" type="pres">
      <dgm:prSet presAssocID="{D0BAB1AF-EA48-4711-990D-8DDDEF9EA249}" presName="spaceRect" presStyleCnt="0"/>
      <dgm:spPr/>
    </dgm:pt>
    <dgm:pt modelId="{1A628B34-ECD3-4A9A-9180-BAE52B372C13}" type="pres">
      <dgm:prSet presAssocID="{D0BAB1AF-EA48-4711-990D-8DDDEF9EA24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A293500-1F9F-4942-BB17-3D0397BEB769}" type="presOf" srcId="{D0BAB1AF-EA48-4711-990D-8DDDEF9EA249}" destId="{1A628B34-ECD3-4A9A-9180-BAE52B372C13}" srcOrd="0" destOrd="0" presId="urn:microsoft.com/office/officeart/2018/2/layout/IconLabelList"/>
    <dgm:cxn modelId="{D7002315-EF4D-479F-85EB-ACEB829B60FF}" srcId="{DF2D0CBB-59A0-47C9-9D12-2D1C40E6E179}" destId="{0215898F-BAF6-4AF8-9371-D35452C33196}" srcOrd="0" destOrd="0" parTransId="{05D6A479-1B24-4505-AE2B-78E938F641E4}" sibTransId="{094D9DA9-581F-4EE6-9305-DF333769EC88}"/>
    <dgm:cxn modelId="{2364FD60-B216-438A-A6AE-B003D0AEB9F2}" srcId="{DF2D0CBB-59A0-47C9-9D12-2D1C40E6E179}" destId="{D0BAB1AF-EA48-4711-990D-8DDDEF9EA249}" srcOrd="3" destOrd="0" parTransId="{AC4DAB2E-796A-4CCF-8C00-88AA7B092D36}" sibTransId="{830DA289-8D79-4B94-B178-C6F555868764}"/>
    <dgm:cxn modelId="{CE41AF4C-1142-417D-A339-71D29DBFF899}" srcId="{DF2D0CBB-59A0-47C9-9D12-2D1C40E6E179}" destId="{84DBF093-DCAE-4AD2-9253-BA47A27C7288}" srcOrd="2" destOrd="0" parTransId="{3DC957DB-B0F7-4FA7-B3DA-FFFEFC0C056E}" sibTransId="{E2FA9C13-D1EA-4BDF-AD0E-B0A0F096C721}"/>
    <dgm:cxn modelId="{51873E73-4CE9-434B-859A-3AC2967198DD}" type="presOf" srcId="{84DBF093-DCAE-4AD2-9253-BA47A27C7288}" destId="{7DE04C3C-1620-4516-826C-4A0B2E3B90B5}" srcOrd="0" destOrd="0" presId="urn:microsoft.com/office/officeart/2018/2/layout/IconLabelList"/>
    <dgm:cxn modelId="{7B894E8D-B2FF-4B79-A895-18092329E35C}" srcId="{DF2D0CBB-59A0-47C9-9D12-2D1C40E6E179}" destId="{F6D7567D-DE42-4C6E-9341-554BF380CC7D}" srcOrd="1" destOrd="0" parTransId="{4B293730-7E19-4B59-9798-4E639EF6DDE4}" sibTransId="{7CCD5085-9FB7-4AFE-BD79-61AA09EE9A84}"/>
    <dgm:cxn modelId="{E582C5B5-0B1E-4089-8504-6A97A2AB90E7}" type="presOf" srcId="{0215898F-BAF6-4AF8-9371-D35452C33196}" destId="{4B8B33AE-77D3-4E24-8AA9-0C6FDD67A2C8}" srcOrd="0" destOrd="0" presId="urn:microsoft.com/office/officeart/2018/2/layout/IconLabelList"/>
    <dgm:cxn modelId="{B37CFFD4-3995-4210-AEE8-3B8D27EABACB}" type="presOf" srcId="{DF2D0CBB-59A0-47C9-9D12-2D1C40E6E179}" destId="{DCC843EC-17D5-4CE1-BCA8-ABC64FD09D76}" srcOrd="0" destOrd="0" presId="urn:microsoft.com/office/officeart/2018/2/layout/IconLabelList"/>
    <dgm:cxn modelId="{9C2BC3D5-1DB9-44BD-BE37-81A7816E3F2A}" type="presOf" srcId="{F6D7567D-DE42-4C6E-9341-554BF380CC7D}" destId="{3BDCCF8B-925A-4721-AE8B-22B4C340B085}" srcOrd="0" destOrd="0" presId="urn:microsoft.com/office/officeart/2018/2/layout/IconLabelList"/>
    <dgm:cxn modelId="{39C3E839-6D76-47CE-A531-52B3B6E3BE23}" type="presParOf" srcId="{DCC843EC-17D5-4CE1-BCA8-ABC64FD09D76}" destId="{F99A8E14-F563-4276-B077-ACC07D69D295}" srcOrd="0" destOrd="0" presId="urn:microsoft.com/office/officeart/2018/2/layout/IconLabelList"/>
    <dgm:cxn modelId="{43960AFE-45FA-4AB5-BF8E-C6F04A527E5B}" type="presParOf" srcId="{F99A8E14-F563-4276-B077-ACC07D69D295}" destId="{9010792E-678D-42C7-B561-FF1BF7906FA8}" srcOrd="0" destOrd="0" presId="urn:microsoft.com/office/officeart/2018/2/layout/IconLabelList"/>
    <dgm:cxn modelId="{D7714B91-6A65-42DC-BB5D-1F5787E13F10}" type="presParOf" srcId="{F99A8E14-F563-4276-B077-ACC07D69D295}" destId="{C4DE2901-E051-4F00-ADD5-16F0FD05C655}" srcOrd="1" destOrd="0" presId="urn:microsoft.com/office/officeart/2018/2/layout/IconLabelList"/>
    <dgm:cxn modelId="{3A4829DF-99F1-4945-A982-A82BA0AC6E7D}" type="presParOf" srcId="{F99A8E14-F563-4276-B077-ACC07D69D295}" destId="{4B8B33AE-77D3-4E24-8AA9-0C6FDD67A2C8}" srcOrd="2" destOrd="0" presId="urn:microsoft.com/office/officeart/2018/2/layout/IconLabelList"/>
    <dgm:cxn modelId="{01CFC616-5110-41B6-A1D4-927055288F85}" type="presParOf" srcId="{DCC843EC-17D5-4CE1-BCA8-ABC64FD09D76}" destId="{71C71DC4-64CA-426F-80EC-072D94576BEA}" srcOrd="1" destOrd="0" presId="urn:microsoft.com/office/officeart/2018/2/layout/IconLabelList"/>
    <dgm:cxn modelId="{3E5440E2-49E4-4E31-82D3-42B737A8FF5B}" type="presParOf" srcId="{DCC843EC-17D5-4CE1-BCA8-ABC64FD09D76}" destId="{D0E1CE26-7902-4A24-8D53-2AEA9B22232D}" srcOrd="2" destOrd="0" presId="urn:microsoft.com/office/officeart/2018/2/layout/IconLabelList"/>
    <dgm:cxn modelId="{AFFF7ECE-784C-4559-8DD5-E45B3247D70D}" type="presParOf" srcId="{D0E1CE26-7902-4A24-8D53-2AEA9B22232D}" destId="{1C1BD323-1C7F-4E75-B5C6-F4BC80821C8D}" srcOrd="0" destOrd="0" presId="urn:microsoft.com/office/officeart/2018/2/layout/IconLabelList"/>
    <dgm:cxn modelId="{DDC8AC6B-D6E9-4053-8AE6-612B7BC23FC9}" type="presParOf" srcId="{D0E1CE26-7902-4A24-8D53-2AEA9B22232D}" destId="{60C03FBA-25E7-454C-9CC1-D8745FEE0E1D}" srcOrd="1" destOrd="0" presId="urn:microsoft.com/office/officeart/2018/2/layout/IconLabelList"/>
    <dgm:cxn modelId="{F405125D-5DD5-405E-866F-5A468A5CA37D}" type="presParOf" srcId="{D0E1CE26-7902-4A24-8D53-2AEA9B22232D}" destId="{3BDCCF8B-925A-4721-AE8B-22B4C340B085}" srcOrd="2" destOrd="0" presId="urn:microsoft.com/office/officeart/2018/2/layout/IconLabelList"/>
    <dgm:cxn modelId="{0D0CAC6C-A226-4221-AF03-383D4FF0A59D}" type="presParOf" srcId="{DCC843EC-17D5-4CE1-BCA8-ABC64FD09D76}" destId="{D3FA190D-C5E4-4907-A8D3-9B5D51237ED8}" srcOrd="3" destOrd="0" presId="urn:microsoft.com/office/officeart/2018/2/layout/IconLabelList"/>
    <dgm:cxn modelId="{33E72A7A-5A44-4C2C-ABB8-0E36FAA33109}" type="presParOf" srcId="{DCC843EC-17D5-4CE1-BCA8-ABC64FD09D76}" destId="{43BD2E66-FB91-4FEB-846F-F3EDFF7C8D0E}" srcOrd="4" destOrd="0" presId="urn:microsoft.com/office/officeart/2018/2/layout/IconLabelList"/>
    <dgm:cxn modelId="{E3E7194B-21F4-49E3-B19A-F105EB823A4A}" type="presParOf" srcId="{43BD2E66-FB91-4FEB-846F-F3EDFF7C8D0E}" destId="{495DA390-2950-4B76-9045-9A3A0E304AA1}" srcOrd="0" destOrd="0" presId="urn:microsoft.com/office/officeart/2018/2/layout/IconLabelList"/>
    <dgm:cxn modelId="{8A5C4242-54EC-4BDF-A3FB-0EC9EA8EF7B4}" type="presParOf" srcId="{43BD2E66-FB91-4FEB-846F-F3EDFF7C8D0E}" destId="{713F3517-6B42-49AB-9996-C82168E01A17}" srcOrd="1" destOrd="0" presId="urn:microsoft.com/office/officeart/2018/2/layout/IconLabelList"/>
    <dgm:cxn modelId="{49A4AD6D-6A66-419B-BEE3-45AF007E3AD6}" type="presParOf" srcId="{43BD2E66-FB91-4FEB-846F-F3EDFF7C8D0E}" destId="{7DE04C3C-1620-4516-826C-4A0B2E3B90B5}" srcOrd="2" destOrd="0" presId="urn:microsoft.com/office/officeart/2018/2/layout/IconLabelList"/>
    <dgm:cxn modelId="{73584EC2-D570-49A9-9796-822D8C16E3DC}" type="presParOf" srcId="{DCC843EC-17D5-4CE1-BCA8-ABC64FD09D76}" destId="{2B566F43-4B74-4202-8347-2B9041212522}" srcOrd="5" destOrd="0" presId="urn:microsoft.com/office/officeart/2018/2/layout/IconLabelList"/>
    <dgm:cxn modelId="{758F1C02-DF41-4D6F-81E5-6E075D1747F3}" type="presParOf" srcId="{DCC843EC-17D5-4CE1-BCA8-ABC64FD09D76}" destId="{E57A38D8-6625-4628-B3D9-9033CBF8FC66}" srcOrd="6" destOrd="0" presId="urn:microsoft.com/office/officeart/2018/2/layout/IconLabelList"/>
    <dgm:cxn modelId="{C8ACA352-47D3-419F-B8A2-6795809AA47B}" type="presParOf" srcId="{E57A38D8-6625-4628-B3D9-9033CBF8FC66}" destId="{32551A64-22B1-4C4A-96E5-D769CEDA5F19}" srcOrd="0" destOrd="0" presId="urn:microsoft.com/office/officeart/2018/2/layout/IconLabelList"/>
    <dgm:cxn modelId="{F4DC91BA-11A1-42E4-A8F4-FD49E0455177}" type="presParOf" srcId="{E57A38D8-6625-4628-B3D9-9033CBF8FC66}" destId="{3EE51702-7FE6-4276-BE38-5ABC16F605ED}" srcOrd="1" destOrd="0" presId="urn:microsoft.com/office/officeart/2018/2/layout/IconLabelList"/>
    <dgm:cxn modelId="{18625D52-771F-4017-A99C-E35CD1188C1B}" type="presParOf" srcId="{E57A38D8-6625-4628-B3D9-9033CBF8FC66}" destId="{1A628B34-ECD3-4A9A-9180-BAE52B372C1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7D1CE-A9BD-4AC0-834C-9A024F6A02AC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3AAF121-5EF1-4374-9FB7-1802273B6A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>
              <a:solidFill>
                <a:schemeClr val="bg1">
                  <a:lumMod val="85000"/>
                </a:schemeClr>
              </a:solidFill>
              <a:latin typeface="Aptos"/>
            </a:rPr>
            <a:t>Demonstrates ARDOR coordination</a:t>
          </a:r>
        </a:p>
      </dgm:t>
    </dgm:pt>
    <dgm:pt modelId="{88835BF0-1A52-407D-A319-B749B56520EA}" type="parTrans" cxnId="{087F1C44-4826-4738-AFC0-613B8FD767D4}">
      <dgm:prSet/>
      <dgm:spPr/>
      <dgm:t>
        <a:bodyPr/>
        <a:lstStyle/>
        <a:p>
          <a:endParaRPr lang="en-US" sz="2400">
            <a:solidFill>
              <a:schemeClr val="bg1">
                <a:lumMod val="85000"/>
              </a:schemeClr>
            </a:solidFill>
          </a:endParaRPr>
        </a:p>
      </dgm:t>
    </dgm:pt>
    <dgm:pt modelId="{C9A424BE-3CB6-4B66-9C52-A8243C077116}" type="sibTrans" cxnId="{087F1C44-4826-4738-AFC0-613B8FD767D4}">
      <dgm:prSet/>
      <dgm:spPr/>
      <dgm:t>
        <a:bodyPr/>
        <a:lstStyle/>
        <a:p>
          <a:endParaRPr lang="en-US" sz="2400">
            <a:solidFill>
              <a:schemeClr val="bg1">
                <a:lumMod val="85000"/>
              </a:schemeClr>
            </a:solidFill>
          </a:endParaRPr>
        </a:p>
      </dgm:t>
    </dgm:pt>
    <dgm:pt modelId="{73F0F951-8B70-4F23-92DC-40D8553022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>
              <a:solidFill>
                <a:schemeClr val="bg1">
                  <a:lumMod val="85000"/>
                </a:schemeClr>
              </a:solidFill>
              <a:latin typeface="Aptos"/>
            </a:rPr>
            <a:t>Shows cost awareness</a:t>
          </a:r>
        </a:p>
      </dgm:t>
    </dgm:pt>
    <dgm:pt modelId="{0446BB2C-DE65-4BC9-B7E4-10EC853394BC}" type="parTrans" cxnId="{F0B64150-A323-4B08-81A1-180028111D27}">
      <dgm:prSet/>
      <dgm:spPr/>
      <dgm:t>
        <a:bodyPr/>
        <a:lstStyle/>
        <a:p>
          <a:endParaRPr lang="en-US" sz="2400">
            <a:solidFill>
              <a:schemeClr val="bg1">
                <a:lumMod val="85000"/>
              </a:schemeClr>
            </a:solidFill>
          </a:endParaRPr>
        </a:p>
      </dgm:t>
    </dgm:pt>
    <dgm:pt modelId="{C96FDBE3-892C-4D2B-BC73-FD012CA38D0A}" type="sibTrans" cxnId="{F0B64150-A323-4B08-81A1-180028111D27}">
      <dgm:prSet/>
      <dgm:spPr/>
      <dgm:t>
        <a:bodyPr/>
        <a:lstStyle/>
        <a:p>
          <a:endParaRPr lang="en-US" sz="2400">
            <a:solidFill>
              <a:schemeClr val="bg1">
                <a:lumMod val="85000"/>
              </a:schemeClr>
            </a:solidFill>
          </a:endParaRPr>
        </a:p>
      </dgm:t>
    </dgm:pt>
    <dgm:pt modelId="{368821E8-484E-4D7F-ABA6-45749E1C22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>
              <a:solidFill>
                <a:schemeClr val="bg1">
                  <a:lumMod val="85000"/>
                </a:schemeClr>
              </a:solidFill>
              <a:latin typeface="Aptos"/>
            </a:rPr>
            <a:t>Connects infrastructure to defense outcomes</a:t>
          </a:r>
        </a:p>
      </dgm:t>
    </dgm:pt>
    <dgm:pt modelId="{B6E8ACA9-7C4C-4661-AECE-141BDB0C28E5}" type="parTrans" cxnId="{9ED143E1-EC91-4E07-A3C9-196F3ADBF42A}">
      <dgm:prSet/>
      <dgm:spPr/>
      <dgm:t>
        <a:bodyPr/>
        <a:lstStyle/>
        <a:p>
          <a:endParaRPr lang="en-US" sz="2400">
            <a:solidFill>
              <a:schemeClr val="bg1">
                <a:lumMod val="85000"/>
              </a:schemeClr>
            </a:solidFill>
          </a:endParaRPr>
        </a:p>
      </dgm:t>
    </dgm:pt>
    <dgm:pt modelId="{5C36CB7B-7C62-4653-B867-05F84BE73C19}" type="sibTrans" cxnId="{9ED143E1-EC91-4E07-A3C9-196F3ADBF42A}">
      <dgm:prSet/>
      <dgm:spPr/>
      <dgm:t>
        <a:bodyPr/>
        <a:lstStyle/>
        <a:p>
          <a:endParaRPr lang="en-US" sz="2400">
            <a:solidFill>
              <a:schemeClr val="bg1">
                <a:lumMod val="85000"/>
              </a:schemeClr>
            </a:solidFill>
          </a:endParaRPr>
        </a:p>
      </dgm:t>
    </dgm:pt>
    <dgm:pt modelId="{10A93A44-083E-4CC0-8EC3-B031BE8BDE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>
              <a:solidFill>
                <a:schemeClr val="bg1">
                  <a:lumMod val="85000"/>
                </a:schemeClr>
              </a:solidFill>
              <a:latin typeface="Aptos"/>
            </a:rPr>
            <a:t>Reduces perceived risk for federal investment</a:t>
          </a:r>
          <a:endParaRPr lang="en-US" sz="1800" b="0" dirty="0">
            <a:solidFill>
              <a:schemeClr val="bg1">
                <a:lumMod val="85000"/>
              </a:schemeClr>
            </a:solidFill>
            <a:latin typeface="Aptos"/>
          </a:endParaRPr>
        </a:p>
      </dgm:t>
    </dgm:pt>
    <dgm:pt modelId="{32997743-C218-494E-A7A0-DCC57F98E496}" type="parTrans" cxnId="{B7859E29-584E-4C46-BDE0-01C18E61BF14}">
      <dgm:prSet/>
      <dgm:spPr/>
      <dgm:t>
        <a:bodyPr/>
        <a:lstStyle/>
        <a:p>
          <a:endParaRPr lang="en-US" sz="2400">
            <a:solidFill>
              <a:schemeClr val="bg1">
                <a:lumMod val="85000"/>
              </a:schemeClr>
            </a:solidFill>
          </a:endParaRPr>
        </a:p>
      </dgm:t>
    </dgm:pt>
    <dgm:pt modelId="{E8EB06A1-1172-4D8B-9E21-353B6259C70A}" type="sibTrans" cxnId="{B7859E29-584E-4C46-BDE0-01C18E61BF14}">
      <dgm:prSet/>
      <dgm:spPr/>
      <dgm:t>
        <a:bodyPr/>
        <a:lstStyle/>
        <a:p>
          <a:endParaRPr lang="en-US" sz="2400">
            <a:solidFill>
              <a:schemeClr val="bg1">
                <a:lumMod val="85000"/>
              </a:schemeClr>
            </a:solidFill>
          </a:endParaRPr>
        </a:p>
      </dgm:t>
    </dgm:pt>
    <dgm:pt modelId="{4131200D-AC1A-4B39-842F-00A9CE944937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0" dirty="0">
              <a:solidFill>
                <a:schemeClr val="bg1">
                  <a:lumMod val="85000"/>
                </a:schemeClr>
              </a:solidFill>
              <a:latin typeface="Aptos" panose="020B0004020202020204" pitchFamily="34" charset="0"/>
              <a:ea typeface="Calibri"/>
              <a:cs typeface="Calibri"/>
            </a:rPr>
            <a:t>Defense Readiness Needs</a:t>
          </a:r>
          <a:endParaRPr lang="en-US" sz="1800" dirty="0">
            <a:latin typeface="Aptos" panose="020B0004020202020204" pitchFamily="34" charset="0"/>
          </a:endParaRPr>
        </a:p>
      </dgm:t>
    </dgm:pt>
    <dgm:pt modelId="{D8CE06F0-B5BE-4545-9C77-C9D0F0B61F1C}" type="parTrans" cxnId="{65C41A0F-20E4-4755-B26C-9B0385AFCE2C}">
      <dgm:prSet/>
      <dgm:spPr/>
      <dgm:t>
        <a:bodyPr/>
        <a:lstStyle/>
        <a:p>
          <a:endParaRPr lang="en-US"/>
        </a:p>
      </dgm:t>
    </dgm:pt>
    <dgm:pt modelId="{1981B4D1-ACD2-42CF-83CD-D6E1BCE80C96}" type="sibTrans" cxnId="{65C41A0F-20E4-4755-B26C-9B0385AFCE2C}">
      <dgm:prSet/>
      <dgm:spPr/>
      <dgm:t>
        <a:bodyPr/>
        <a:lstStyle/>
        <a:p>
          <a:endParaRPr lang="en-US"/>
        </a:p>
      </dgm:t>
    </dgm:pt>
    <dgm:pt modelId="{FFE854C8-2125-4C64-9A87-011958D833A8}" type="pres">
      <dgm:prSet presAssocID="{5567D1CE-A9BD-4AC0-834C-9A024F6A02AC}" presName="root" presStyleCnt="0">
        <dgm:presLayoutVars>
          <dgm:dir/>
          <dgm:resizeHandles val="exact"/>
        </dgm:presLayoutVars>
      </dgm:prSet>
      <dgm:spPr/>
    </dgm:pt>
    <dgm:pt modelId="{209F79A7-CA1E-414A-A84E-BC49EED2AA14}" type="pres">
      <dgm:prSet presAssocID="{93AAF121-5EF1-4374-9FB7-1802273B6A2D}" presName="compNode" presStyleCnt="0"/>
      <dgm:spPr/>
    </dgm:pt>
    <dgm:pt modelId="{B495A73A-9D7B-442C-9A50-8FC51D4B2242}" type="pres">
      <dgm:prSet presAssocID="{93AAF121-5EF1-4374-9FB7-1802273B6A2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7ABDD6A-58E6-4F84-9ED9-AEA7B350420C}" type="pres">
      <dgm:prSet presAssocID="{93AAF121-5EF1-4374-9FB7-1802273B6A2D}" presName="spaceRect" presStyleCnt="0"/>
      <dgm:spPr/>
    </dgm:pt>
    <dgm:pt modelId="{15796077-166D-47C2-A6A5-15FC9A9A9272}" type="pres">
      <dgm:prSet presAssocID="{93AAF121-5EF1-4374-9FB7-1802273B6A2D}" presName="textRect" presStyleLbl="revTx" presStyleIdx="0" presStyleCnt="5">
        <dgm:presLayoutVars>
          <dgm:chMax val="1"/>
          <dgm:chPref val="1"/>
        </dgm:presLayoutVars>
      </dgm:prSet>
      <dgm:spPr/>
    </dgm:pt>
    <dgm:pt modelId="{993869E6-496B-470C-8BE7-2162E14B09F7}" type="pres">
      <dgm:prSet presAssocID="{C9A424BE-3CB6-4B66-9C52-A8243C077116}" presName="sibTrans" presStyleCnt="0"/>
      <dgm:spPr/>
    </dgm:pt>
    <dgm:pt modelId="{29E1D0C0-755F-4178-8717-CD5743D40D8B}" type="pres">
      <dgm:prSet presAssocID="{73F0F951-8B70-4F23-92DC-40D855302258}" presName="compNode" presStyleCnt="0"/>
      <dgm:spPr/>
    </dgm:pt>
    <dgm:pt modelId="{33FB12F1-A2CE-4C2E-A8C8-430CFA6994AC}" type="pres">
      <dgm:prSet presAssocID="{73F0F951-8B70-4F23-92DC-40D85530225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53EFFC6-E9D6-4886-91B0-D6AF874FCAEC}" type="pres">
      <dgm:prSet presAssocID="{73F0F951-8B70-4F23-92DC-40D855302258}" presName="spaceRect" presStyleCnt="0"/>
      <dgm:spPr/>
    </dgm:pt>
    <dgm:pt modelId="{5E5585EB-54A3-4CC3-88EB-20F63EB1C3F5}" type="pres">
      <dgm:prSet presAssocID="{73F0F951-8B70-4F23-92DC-40D855302258}" presName="textRect" presStyleLbl="revTx" presStyleIdx="1" presStyleCnt="5">
        <dgm:presLayoutVars>
          <dgm:chMax val="1"/>
          <dgm:chPref val="1"/>
        </dgm:presLayoutVars>
      </dgm:prSet>
      <dgm:spPr/>
    </dgm:pt>
    <dgm:pt modelId="{54B0DBD1-8D61-4680-A12C-D8C072CB4E00}" type="pres">
      <dgm:prSet presAssocID="{C96FDBE3-892C-4D2B-BC73-FD012CA38D0A}" presName="sibTrans" presStyleCnt="0"/>
      <dgm:spPr/>
    </dgm:pt>
    <dgm:pt modelId="{74390299-8ECB-484A-9FA9-828E27E799DC}" type="pres">
      <dgm:prSet presAssocID="{368821E8-484E-4D7F-ABA6-45749E1C22CF}" presName="compNode" presStyleCnt="0"/>
      <dgm:spPr/>
    </dgm:pt>
    <dgm:pt modelId="{60A10071-9D4F-4496-9121-C073869DA5AE}" type="pres">
      <dgm:prSet presAssocID="{368821E8-484E-4D7F-ABA6-45749E1C22C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F6242B89-EA63-47FD-B331-137644EF7497}" type="pres">
      <dgm:prSet presAssocID="{368821E8-484E-4D7F-ABA6-45749E1C22CF}" presName="spaceRect" presStyleCnt="0"/>
      <dgm:spPr/>
    </dgm:pt>
    <dgm:pt modelId="{2A01FF60-75C8-4677-92A7-15479EC45842}" type="pres">
      <dgm:prSet presAssocID="{368821E8-484E-4D7F-ABA6-45749E1C22CF}" presName="textRect" presStyleLbl="revTx" presStyleIdx="2" presStyleCnt="5">
        <dgm:presLayoutVars>
          <dgm:chMax val="1"/>
          <dgm:chPref val="1"/>
        </dgm:presLayoutVars>
      </dgm:prSet>
      <dgm:spPr/>
    </dgm:pt>
    <dgm:pt modelId="{A21A2057-8B2C-4D47-B3BB-4C2427F24C29}" type="pres">
      <dgm:prSet presAssocID="{5C36CB7B-7C62-4653-B867-05F84BE73C19}" presName="sibTrans" presStyleCnt="0"/>
      <dgm:spPr/>
    </dgm:pt>
    <dgm:pt modelId="{6B239F8D-4534-4348-852C-29BADF87EABA}" type="pres">
      <dgm:prSet presAssocID="{10A93A44-083E-4CC0-8EC3-B031BE8BDE21}" presName="compNode" presStyleCnt="0"/>
      <dgm:spPr/>
    </dgm:pt>
    <dgm:pt modelId="{012E32BA-B195-4A36-A116-735E00306867}" type="pres">
      <dgm:prSet presAssocID="{10A93A44-083E-4CC0-8EC3-B031BE8BDE2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C17C20E3-C621-4448-B5F4-1780D8AC0A9E}" type="pres">
      <dgm:prSet presAssocID="{10A93A44-083E-4CC0-8EC3-B031BE8BDE21}" presName="spaceRect" presStyleCnt="0"/>
      <dgm:spPr/>
    </dgm:pt>
    <dgm:pt modelId="{C9F82D6C-EFF9-4E7F-A04E-2B5D86E066BD}" type="pres">
      <dgm:prSet presAssocID="{10A93A44-083E-4CC0-8EC3-B031BE8BDE21}" presName="textRect" presStyleLbl="revTx" presStyleIdx="3" presStyleCnt="5">
        <dgm:presLayoutVars>
          <dgm:chMax val="1"/>
          <dgm:chPref val="1"/>
        </dgm:presLayoutVars>
      </dgm:prSet>
      <dgm:spPr/>
    </dgm:pt>
    <dgm:pt modelId="{01DF05DE-790F-410A-AE11-6227D18E5FCD}" type="pres">
      <dgm:prSet presAssocID="{E8EB06A1-1172-4D8B-9E21-353B6259C70A}" presName="sibTrans" presStyleCnt="0"/>
      <dgm:spPr/>
    </dgm:pt>
    <dgm:pt modelId="{298237C8-A83B-465D-919E-479FC510318E}" type="pres">
      <dgm:prSet presAssocID="{4131200D-AC1A-4B39-842F-00A9CE944937}" presName="compNode" presStyleCnt="0"/>
      <dgm:spPr/>
    </dgm:pt>
    <dgm:pt modelId="{7FFA4444-6A82-41FA-87E3-EF29F98F90D3}" type="pres">
      <dgm:prSet presAssocID="{4131200D-AC1A-4B39-842F-00A9CE94493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ield with solid fill"/>
        </a:ext>
      </dgm:extLst>
    </dgm:pt>
    <dgm:pt modelId="{A003C5F1-9C7F-4460-BF4F-2052E6CFD470}" type="pres">
      <dgm:prSet presAssocID="{4131200D-AC1A-4B39-842F-00A9CE944937}" presName="spaceRect" presStyleCnt="0"/>
      <dgm:spPr/>
    </dgm:pt>
    <dgm:pt modelId="{CF061DFA-C4AB-4EFB-AC12-013CD5ADA35F}" type="pres">
      <dgm:prSet presAssocID="{4131200D-AC1A-4B39-842F-00A9CE94493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00BDF0C-5B2C-4CAE-BB37-FD3A3C761700}" type="presOf" srcId="{10A93A44-083E-4CC0-8EC3-B031BE8BDE21}" destId="{C9F82D6C-EFF9-4E7F-A04E-2B5D86E066BD}" srcOrd="0" destOrd="0" presId="urn:microsoft.com/office/officeart/2018/2/layout/IconLabelList"/>
    <dgm:cxn modelId="{65C41A0F-20E4-4755-B26C-9B0385AFCE2C}" srcId="{5567D1CE-A9BD-4AC0-834C-9A024F6A02AC}" destId="{4131200D-AC1A-4B39-842F-00A9CE944937}" srcOrd="4" destOrd="0" parTransId="{D8CE06F0-B5BE-4545-9C77-C9D0F0B61F1C}" sibTransId="{1981B4D1-ACD2-42CF-83CD-D6E1BCE80C96}"/>
    <dgm:cxn modelId="{417F6A12-6D29-4BAD-8A90-795A93993321}" type="presOf" srcId="{368821E8-484E-4D7F-ABA6-45749E1C22CF}" destId="{2A01FF60-75C8-4677-92A7-15479EC45842}" srcOrd="0" destOrd="0" presId="urn:microsoft.com/office/officeart/2018/2/layout/IconLabelList"/>
    <dgm:cxn modelId="{B5DE1914-938E-47BD-B40F-8B8C3F123073}" type="presOf" srcId="{93AAF121-5EF1-4374-9FB7-1802273B6A2D}" destId="{15796077-166D-47C2-A6A5-15FC9A9A9272}" srcOrd="0" destOrd="0" presId="urn:microsoft.com/office/officeart/2018/2/layout/IconLabelList"/>
    <dgm:cxn modelId="{A2453B23-AB65-49DC-84A9-1497632C2244}" type="presOf" srcId="{5567D1CE-A9BD-4AC0-834C-9A024F6A02AC}" destId="{FFE854C8-2125-4C64-9A87-011958D833A8}" srcOrd="0" destOrd="0" presId="urn:microsoft.com/office/officeart/2018/2/layout/IconLabelList"/>
    <dgm:cxn modelId="{B7859E29-584E-4C46-BDE0-01C18E61BF14}" srcId="{5567D1CE-A9BD-4AC0-834C-9A024F6A02AC}" destId="{10A93A44-083E-4CC0-8EC3-B031BE8BDE21}" srcOrd="3" destOrd="0" parTransId="{32997743-C218-494E-A7A0-DCC57F98E496}" sibTransId="{E8EB06A1-1172-4D8B-9E21-353B6259C70A}"/>
    <dgm:cxn modelId="{087F1C44-4826-4738-AFC0-613B8FD767D4}" srcId="{5567D1CE-A9BD-4AC0-834C-9A024F6A02AC}" destId="{93AAF121-5EF1-4374-9FB7-1802273B6A2D}" srcOrd="0" destOrd="0" parTransId="{88835BF0-1A52-407D-A319-B749B56520EA}" sibTransId="{C9A424BE-3CB6-4B66-9C52-A8243C077116}"/>
    <dgm:cxn modelId="{F0B64150-A323-4B08-81A1-180028111D27}" srcId="{5567D1CE-A9BD-4AC0-834C-9A024F6A02AC}" destId="{73F0F951-8B70-4F23-92DC-40D855302258}" srcOrd="1" destOrd="0" parTransId="{0446BB2C-DE65-4BC9-B7E4-10EC853394BC}" sibTransId="{C96FDBE3-892C-4D2B-BC73-FD012CA38D0A}"/>
    <dgm:cxn modelId="{1FF2FEDE-CD00-4577-930A-871475F55BFA}" type="presOf" srcId="{73F0F951-8B70-4F23-92DC-40D855302258}" destId="{5E5585EB-54A3-4CC3-88EB-20F63EB1C3F5}" srcOrd="0" destOrd="0" presId="urn:microsoft.com/office/officeart/2018/2/layout/IconLabelList"/>
    <dgm:cxn modelId="{9ED143E1-EC91-4E07-A3C9-196F3ADBF42A}" srcId="{5567D1CE-A9BD-4AC0-834C-9A024F6A02AC}" destId="{368821E8-484E-4D7F-ABA6-45749E1C22CF}" srcOrd="2" destOrd="0" parTransId="{B6E8ACA9-7C4C-4661-AECE-141BDB0C28E5}" sibTransId="{5C36CB7B-7C62-4653-B867-05F84BE73C19}"/>
    <dgm:cxn modelId="{447AF1F2-9AC1-43B7-9D72-F2DDD105A2FE}" type="presOf" srcId="{4131200D-AC1A-4B39-842F-00A9CE944937}" destId="{CF061DFA-C4AB-4EFB-AC12-013CD5ADA35F}" srcOrd="0" destOrd="0" presId="urn:microsoft.com/office/officeart/2018/2/layout/IconLabelList"/>
    <dgm:cxn modelId="{21D150DB-A45A-43DC-AFE9-5895C2A5A8DD}" type="presParOf" srcId="{FFE854C8-2125-4C64-9A87-011958D833A8}" destId="{209F79A7-CA1E-414A-A84E-BC49EED2AA14}" srcOrd="0" destOrd="0" presId="urn:microsoft.com/office/officeart/2018/2/layout/IconLabelList"/>
    <dgm:cxn modelId="{79DB426E-0EF2-42E4-AFFB-62D7519B6A6A}" type="presParOf" srcId="{209F79A7-CA1E-414A-A84E-BC49EED2AA14}" destId="{B495A73A-9D7B-442C-9A50-8FC51D4B2242}" srcOrd="0" destOrd="0" presId="urn:microsoft.com/office/officeart/2018/2/layout/IconLabelList"/>
    <dgm:cxn modelId="{1D8C46A4-56FA-453C-B02E-337B01CA56AE}" type="presParOf" srcId="{209F79A7-CA1E-414A-A84E-BC49EED2AA14}" destId="{67ABDD6A-58E6-4F84-9ED9-AEA7B350420C}" srcOrd="1" destOrd="0" presId="urn:microsoft.com/office/officeart/2018/2/layout/IconLabelList"/>
    <dgm:cxn modelId="{E03CA28F-CC10-4D02-84C7-42DE48E31675}" type="presParOf" srcId="{209F79A7-CA1E-414A-A84E-BC49EED2AA14}" destId="{15796077-166D-47C2-A6A5-15FC9A9A9272}" srcOrd="2" destOrd="0" presId="urn:microsoft.com/office/officeart/2018/2/layout/IconLabelList"/>
    <dgm:cxn modelId="{676D2B08-348B-4F9F-9EDB-63320024EAF2}" type="presParOf" srcId="{FFE854C8-2125-4C64-9A87-011958D833A8}" destId="{993869E6-496B-470C-8BE7-2162E14B09F7}" srcOrd="1" destOrd="0" presId="urn:microsoft.com/office/officeart/2018/2/layout/IconLabelList"/>
    <dgm:cxn modelId="{44C36B25-ACC4-4437-B801-7B386BEB711B}" type="presParOf" srcId="{FFE854C8-2125-4C64-9A87-011958D833A8}" destId="{29E1D0C0-755F-4178-8717-CD5743D40D8B}" srcOrd="2" destOrd="0" presId="urn:microsoft.com/office/officeart/2018/2/layout/IconLabelList"/>
    <dgm:cxn modelId="{49FCD662-5AFD-445E-976F-4B86B9DE044A}" type="presParOf" srcId="{29E1D0C0-755F-4178-8717-CD5743D40D8B}" destId="{33FB12F1-A2CE-4C2E-A8C8-430CFA6994AC}" srcOrd="0" destOrd="0" presId="urn:microsoft.com/office/officeart/2018/2/layout/IconLabelList"/>
    <dgm:cxn modelId="{306B1032-FE14-4E33-9D15-A2D014C9CE63}" type="presParOf" srcId="{29E1D0C0-755F-4178-8717-CD5743D40D8B}" destId="{D53EFFC6-E9D6-4886-91B0-D6AF874FCAEC}" srcOrd="1" destOrd="0" presId="urn:microsoft.com/office/officeart/2018/2/layout/IconLabelList"/>
    <dgm:cxn modelId="{C9840971-C940-48CD-A50A-5393058D32E9}" type="presParOf" srcId="{29E1D0C0-755F-4178-8717-CD5743D40D8B}" destId="{5E5585EB-54A3-4CC3-88EB-20F63EB1C3F5}" srcOrd="2" destOrd="0" presId="urn:microsoft.com/office/officeart/2018/2/layout/IconLabelList"/>
    <dgm:cxn modelId="{C2BF59C3-4454-48C5-8481-F4CE1CD9ADA3}" type="presParOf" srcId="{FFE854C8-2125-4C64-9A87-011958D833A8}" destId="{54B0DBD1-8D61-4680-A12C-D8C072CB4E00}" srcOrd="3" destOrd="0" presId="urn:microsoft.com/office/officeart/2018/2/layout/IconLabelList"/>
    <dgm:cxn modelId="{8731939B-343C-4982-BCEC-6E7ED2F97C6A}" type="presParOf" srcId="{FFE854C8-2125-4C64-9A87-011958D833A8}" destId="{74390299-8ECB-484A-9FA9-828E27E799DC}" srcOrd="4" destOrd="0" presId="urn:microsoft.com/office/officeart/2018/2/layout/IconLabelList"/>
    <dgm:cxn modelId="{375F56F5-7BAB-4178-B199-8354755C0D97}" type="presParOf" srcId="{74390299-8ECB-484A-9FA9-828E27E799DC}" destId="{60A10071-9D4F-4496-9121-C073869DA5AE}" srcOrd="0" destOrd="0" presId="urn:microsoft.com/office/officeart/2018/2/layout/IconLabelList"/>
    <dgm:cxn modelId="{A2C9DDA5-0A5F-4C99-932A-F8420B4C8ED9}" type="presParOf" srcId="{74390299-8ECB-484A-9FA9-828E27E799DC}" destId="{F6242B89-EA63-47FD-B331-137644EF7497}" srcOrd="1" destOrd="0" presId="urn:microsoft.com/office/officeart/2018/2/layout/IconLabelList"/>
    <dgm:cxn modelId="{2D3396D4-09F1-45C0-BEA0-6EB98ADD9733}" type="presParOf" srcId="{74390299-8ECB-484A-9FA9-828E27E799DC}" destId="{2A01FF60-75C8-4677-92A7-15479EC45842}" srcOrd="2" destOrd="0" presId="urn:microsoft.com/office/officeart/2018/2/layout/IconLabelList"/>
    <dgm:cxn modelId="{2624DE4F-467E-4140-ADC7-C66FB75A2BE3}" type="presParOf" srcId="{FFE854C8-2125-4C64-9A87-011958D833A8}" destId="{A21A2057-8B2C-4D47-B3BB-4C2427F24C29}" srcOrd="5" destOrd="0" presId="urn:microsoft.com/office/officeart/2018/2/layout/IconLabelList"/>
    <dgm:cxn modelId="{1DF90444-2F1F-4CF8-9C1A-9505ACC3C6B6}" type="presParOf" srcId="{FFE854C8-2125-4C64-9A87-011958D833A8}" destId="{6B239F8D-4534-4348-852C-29BADF87EABA}" srcOrd="6" destOrd="0" presId="urn:microsoft.com/office/officeart/2018/2/layout/IconLabelList"/>
    <dgm:cxn modelId="{CB6BB8DA-79DD-4BFA-85F0-D8DE482F7719}" type="presParOf" srcId="{6B239F8D-4534-4348-852C-29BADF87EABA}" destId="{012E32BA-B195-4A36-A116-735E00306867}" srcOrd="0" destOrd="0" presId="urn:microsoft.com/office/officeart/2018/2/layout/IconLabelList"/>
    <dgm:cxn modelId="{56A86712-D01C-44EE-AC8D-DBDA043378A9}" type="presParOf" srcId="{6B239F8D-4534-4348-852C-29BADF87EABA}" destId="{C17C20E3-C621-4448-B5F4-1780D8AC0A9E}" srcOrd="1" destOrd="0" presId="urn:microsoft.com/office/officeart/2018/2/layout/IconLabelList"/>
    <dgm:cxn modelId="{AA4CE319-2E90-422C-B716-540A000B9E4E}" type="presParOf" srcId="{6B239F8D-4534-4348-852C-29BADF87EABA}" destId="{C9F82D6C-EFF9-4E7F-A04E-2B5D86E066BD}" srcOrd="2" destOrd="0" presId="urn:microsoft.com/office/officeart/2018/2/layout/IconLabelList"/>
    <dgm:cxn modelId="{53675520-C199-4B29-862D-F8C333070581}" type="presParOf" srcId="{FFE854C8-2125-4C64-9A87-011958D833A8}" destId="{01DF05DE-790F-410A-AE11-6227D18E5FCD}" srcOrd="7" destOrd="0" presId="urn:microsoft.com/office/officeart/2018/2/layout/IconLabelList"/>
    <dgm:cxn modelId="{E0A3CF23-0435-4F22-BA26-B2979703F7B6}" type="presParOf" srcId="{FFE854C8-2125-4C64-9A87-011958D833A8}" destId="{298237C8-A83B-465D-919E-479FC510318E}" srcOrd="8" destOrd="0" presId="urn:microsoft.com/office/officeart/2018/2/layout/IconLabelList"/>
    <dgm:cxn modelId="{779386C9-9DC2-4A9D-BBBA-D55381506820}" type="presParOf" srcId="{298237C8-A83B-465D-919E-479FC510318E}" destId="{7FFA4444-6A82-41FA-87E3-EF29F98F90D3}" srcOrd="0" destOrd="0" presId="urn:microsoft.com/office/officeart/2018/2/layout/IconLabelList"/>
    <dgm:cxn modelId="{54D7D183-9465-4AA9-BB29-BCDB08D918EB}" type="presParOf" srcId="{298237C8-A83B-465D-919E-479FC510318E}" destId="{A003C5F1-9C7F-4460-BF4F-2052E6CFD470}" srcOrd="1" destOrd="0" presId="urn:microsoft.com/office/officeart/2018/2/layout/IconLabelList"/>
    <dgm:cxn modelId="{8AFCA15F-0B1D-4B12-A643-E8586A49F97E}" type="presParOf" srcId="{298237C8-A83B-465D-919E-479FC510318E}" destId="{CF061DFA-C4AB-4EFB-AC12-013CD5ADA35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0792E-678D-42C7-B561-FF1BF7906FA8}">
      <dsp:nvSpPr>
        <dsp:cNvPr id="0" name=""/>
        <dsp:cNvSpPr/>
      </dsp:nvSpPr>
      <dsp:spPr>
        <a:xfrm>
          <a:off x="769466" y="713967"/>
          <a:ext cx="1067985" cy="10679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B33AE-77D3-4E24-8AA9-0C6FDD67A2C8}">
      <dsp:nvSpPr>
        <dsp:cNvPr id="0" name=""/>
        <dsp:cNvSpPr/>
      </dsp:nvSpPr>
      <dsp:spPr>
        <a:xfrm>
          <a:off x="116808" y="2246838"/>
          <a:ext cx="2373300" cy="15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75000"/>
                </a:schemeClr>
              </a:solidFill>
            </a:rPr>
            <a:t>Arctic security is escalating</a:t>
          </a:r>
        </a:p>
      </dsp:txBody>
      <dsp:txXfrm>
        <a:off x="116808" y="2246838"/>
        <a:ext cx="2373300" cy="1565156"/>
      </dsp:txXfrm>
    </dsp:sp>
    <dsp:sp modelId="{1C1BD323-1C7F-4E75-B5C6-F4BC80821C8D}">
      <dsp:nvSpPr>
        <dsp:cNvPr id="0" name=""/>
        <dsp:cNvSpPr/>
      </dsp:nvSpPr>
      <dsp:spPr>
        <a:xfrm>
          <a:off x="3558093" y="713967"/>
          <a:ext cx="1067985" cy="10679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CCF8B-925A-4721-AE8B-22B4C340B085}">
      <dsp:nvSpPr>
        <dsp:cNvPr id="0" name=""/>
        <dsp:cNvSpPr/>
      </dsp:nvSpPr>
      <dsp:spPr>
        <a:xfrm>
          <a:off x="2905436" y="2246838"/>
          <a:ext cx="2373300" cy="15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>
                  <a:lumMod val="75000"/>
                </a:schemeClr>
              </a:solidFill>
            </a:rPr>
            <a:t>Federal defense investment is accelerating</a:t>
          </a:r>
        </a:p>
      </dsp:txBody>
      <dsp:txXfrm>
        <a:off x="2905436" y="2246838"/>
        <a:ext cx="2373300" cy="1565156"/>
      </dsp:txXfrm>
    </dsp:sp>
    <dsp:sp modelId="{495DA390-2950-4B76-9045-9A3A0E304AA1}">
      <dsp:nvSpPr>
        <dsp:cNvPr id="0" name=""/>
        <dsp:cNvSpPr/>
      </dsp:nvSpPr>
      <dsp:spPr>
        <a:xfrm>
          <a:off x="6346721" y="713967"/>
          <a:ext cx="1067985" cy="10679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04C3C-1620-4516-826C-4A0B2E3B90B5}">
      <dsp:nvSpPr>
        <dsp:cNvPr id="0" name=""/>
        <dsp:cNvSpPr/>
      </dsp:nvSpPr>
      <dsp:spPr>
        <a:xfrm>
          <a:off x="5694063" y="2246838"/>
          <a:ext cx="2373300" cy="15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bg1">
                  <a:lumMod val="75000"/>
                </a:schemeClr>
              </a:solidFill>
            </a:rPr>
            <a:t>Alaska hosts Tier One facilities</a:t>
          </a:r>
        </a:p>
      </dsp:txBody>
      <dsp:txXfrm>
        <a:off x="5694063" y="2246838"/>
        <a:ext cx="2373300" cy="1565156"/>
      </dsp:txXfrm>
    </dsp:sp>
    <dsp:sp modelId="{32551A64-22B1-4C4A-96E5-D769CEDA5F19}">
      <dsp:nvSpPr>
        <dsp:cNvPr id="0" name=""/>
        <dsp:cNvSpPr/>
      </dsp:nvSpPr>
      <dsp:spPr>
        <a:xfrm>
          <a:off x="9135348" y="713967"/>
          <a:ext cx="1067985" cy="10679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28B34-ECD3-4A9A-9180-BAE52B372C13}">
      <dsp:nvSpPr>
        <dsp:cNvPr id="0" name=""/>
        <dsp:cNvSpPr/>
      </dsp:nvSpPr>
      <dsp:spPr>
        <a:xfrm>
          <a:off x="8482691" y="2246838"/>
          <a:ext cx="2373300" cy="156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75000"/>
                </a:schemeClr>
              </a:solidFill>
            </a:rPr>
            <a:t>Infrastructure readiness will determine funding velocity</a:t>
          </a:r>
          <a:r>
            <a:rPr lang="en-US" sz="2000" kern="1200" dirty="0">
              <a:solidFill>
                <a:schemeClr val="bg1">
                  <a:lumMod val="75000"/>
                </a:schemeClr>
              </a:solidFill>
              <a:latin typeface="Calibri"/>
            </a:rPr>
            <a:t> and military preparedness</a:t>
          </a:r>
          <a:endParaRPr lang="en-US" sz="20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8482691" y="2246838"/>
        <a:ext cx="2373300" cy="1565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5A73A-9D7B-442C-9A50-8FC51D4B2242}">
      <dsp:nvSpPr>
        <dsp:cNvPr id="0" name=""/>
        <dsp:cNvSpPr/>
      </dsp:nvSpPr>
      <dsp:spPr>
        <a:xfrm>
          <a:off x="461720" y="456492"/>
          <a:ext cx="752255" cy="752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96077-166D-47C2-A6A5-15FC9A9A9272}">
      <dsp:nvSpPr>
        <dsp:cNvPr id="0" name=""/>
        <dsp:cNvSpPr/>
      </dsp:nvSpPr>
      <dsp:spPr>
        <a:xfrm>
          <a:off x="2009" y="1544189"/>
          <a:ext cx="1671679" cy="104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>
                  <a:lumMod val="85000"/>
                </a:schemeClr>
              </a:solidFill>
              <a:latin typeface="Aptos"/>
            </a:rPr>
            <a:t>Demonstrates ARDOR coordination</a:t>
          </a:r>
        </a:p>
      </dsp:txBody>
      <dsp:txXfrm>
        <a:off x="2009" y="1544189"/>
        <a:ext cx="1671679" cy="1042187"/>
      </dsp:txXfrm>
    </dsp:sp>
    <dsp:sp modelId="{33FB12F1-A2CE-4C2E-A8C8-430CFA6994AC}">
      <dsp:nvSpPr>
        <dsp:cNvPr id="0" name=""/>
        <dsp:cNvSpPr/>
      </dsp:nvSpPr>
      <dsp:spPr>
        <a:xfrm>
          <a:off x="2425944" y="456492"/>
          <a:ext cx="752255" cy="7522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5585EB-54A3-4CC3-88EB-20F63EB1C3F5}">
      <dsp:nvSpPr>
        <dsp:cNvPr id="0" name=""/>
        <dsp:cNvSpPr/>
      </dsp:nvSpPr>
      <dsp:spPr>
        <a:xfrm>
          <a:off x="1966232" y="1544189"/>
          <a:ext cx="1671679" cy="104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>
                  <a:lumMod val="85000"/>
                </a:schemeClr>
              </a:solidFill>
              <a:latin typeface="Aptos"/>
            </a:rPr>
            <a:t>Shows cost awareness</a:t>
          </a:r>
        </a:p>
      </dsp:txBody>
      <dsp:txXfrm>
        <a:off x="1966232" y="1544189"/>
        <a:ext cx="1671679" cy="1042187"/>
      </dsp:txXfrm>
    </dsp:sp>
    <dsp:sp modelId="{60A10071-9D4F-4496-9121-C073869DA5AE}">
      <dsp:nvSpPr>
        <dsp:cNvPr id="0" name=""/>
        <dsp:cNvSpPr/>
      </dsp:nvSpPr>
      <dsp:spPr>
        <a:xfrm>
          <a:off x="4390168" y="456492"/>
          <a:ext cx="752255" cy="7522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1FF60-75C8-4677-92A7-15479EC45842}">
      <dsp:nvSpPr>
        <dsp:cNvPr id="0" name=""/>
        <dsp:cNvSpPr/>
      </dsp:nvSpPr>
      <dsp:spPr>
        <a:xfrm>
          <a:off x="3930456" y="1544189"/>
          <a:ext cx="1671679" cy="104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>
                  <a:lumMod val="85000"/>
                </a:schemeClr>
              </a:solidFill>
              <a:latin typeface="Aptos"/>
            </a:rPr>
            <a:t>Connects infrastructure to defense outcomes</a:t>
          </a:r>
        </a:p>
      </dsp:txBody>
      <dsp:txXfrm>
        <a:off x="3930456" y="1544189"/>
        <a:ext cx="1671679" cy="1042187"/>
      </dsp:txXfrm>
    </dsp:sp>
    <dsp:sp modelId="{012E32BA-B195-4A36-A116-735E00306867}">
      <dsp:nvSpPr>
        <dsp:cNvPr id="0" name=""/>
        <dsp:cNvSpPr/>
      </dsp:nvSpPr>
      <dsp:spPr>
        <a:xfrm>
          <a:off x="1443832" y="3004296"/>
          <a:ext cx="752255" cy="7522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82D6C-EFF9-4E7F-A04E-2B5D86E066BD}">
      <dsp:nvSpPr>
        <dsp:cNvPr id="0" name=""/>
        <dsp:cNvSpPr/>
      </dsp:nvSpPr>
      <dsp:spPr>
        <a:xfrm>
          <a:off x="984120" y="4091993"/>
          <a:ext cx="1671679" cy="104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bg1">
                  <a:lumMod val="85000"/>
                </a:schemeClr>
              </a:solidFill>
              <a:latin typeface="Aptos"/>
            </a:rPr>
            <a:t>Reduces perceived risk for federal investment</a:t>
          </a:r>
          <a:endParaRPr lang="en-US" sz="1800" b="0" kern="1200" dirty="0">
            <a:solidFill>
              <a:schemeClr val="bg1">
                <a:lumMod val="85000"/>
              </a:schemeClr>
            </a:solidFill>
            <a:latin typeface="Aptos"/>
          </a:endParaRPr>
        </a:p>
      </dsp:txBody>
      <dsp:txXfrm>
        <a:off x="984120" y="4091993"/>
        <a:ext cx="1671679" cy="1042187"/>
      </dsp:txXfrm>
    </dsp:sp>
    <dsp:sp modelId="{7FFA4444-6A82-41FA-87E3-EF29F98F90D3}">
      <dsp:nvSpPr>
        <dsp:cNvPr id="0" name=""/>
        <dsp:cNvSpPr/>
      </dsp:nvSpPr>
      <dsp:spPr>
        <a:xfrm>
          <a:off x="3408056" y="3004296"/>
          <a:ext cx="752255" cy="75225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61DFA-C4AB-4EFB-AC12-013CD5ADA35F}">
      <dsp:nvSpPr>
        <dsp:cNvPr id="0" name=""/>
        <dsp:cNvSpPr/>
      </dsp:nvSpPr>
      <dsp:spPr>
        <a:xfrm>
          <a:off x="2948344" y="4091993"/>
          <a:ext cx="1671679" cy="104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bg1">
                  <a:lumMod val="85000"/>
                </a:schemeClr>
              </a:solidFill>
              <a:latin typeface="Aptos" panose="020B0004020202020204" pitchFamily="34" charset="0"/>
              <a:ea typeface="Calibri"/>
              <a:cs typeface="Calibri"/>
            </a:rPr>
            <a:t>Defense Readiness Needs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2948344" y="4091993"/>
        <a:ext cx="1671679" cy="1042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5D6CC-13EA-654F-8510-3A81E7B0BA82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F1203-52C6-D547-AF19-C8857E4D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want to use today to share something we’re building, not a funding ask, not a bill, but a coordination tool that strengthens Alaska’s hand in D.C.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4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Ultimately, more and faster funding flowing to projects WE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3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initiative ensures our messaging matches our reality.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8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Alaska is presenting itself as coordinated and ready to absorb that investment efficiently?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Federal dollars do not just follow need. They follow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readiness.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34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 federal staff perspective, it’s fragmented.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isn’t one concise, defense-aligned narrative that connects infrastructure to national security outcomes. No need to reinvent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wheel.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gap is what we’re solving.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synthesizing what already exists into a tight, 1–2 page white paper aligned with Department of Defense objectives.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Short. Strategic. Actionable.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 READINESS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staffers do not have time to sift through a report full of recommendations. A short 1-2 page document will get read and get noticed. Getting eyes on our prioritized list of shovel-ready, FUNDING-READY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4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Alaska to look organized and investment-ready.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Washington sees organization and COORDINATION, funding moves faster.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53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not opening a sprawling project. This is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 readiness tool.</a:t>
            </a:r>
            <a:r>
              <a:rPr lang="en-US" b="1" dirty="0">
                <a:effectLst/>
              </a:rPr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3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not asking for funding today.</a:t>
            </a:r>
            <a:br>
              <a:rPr lang="en-US" sz="1200" kern="1200" dirty="0">
                <a:effectLst/>
                <a:cs typeface="+mn-lt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asking for alignment</a:t>
            </a:r>
            <a:r>
              <a:rPr lang="en-US" dirty="0"/>
              <a:t> and </a:t>
            </a:r>
            <a:r>
              <a:rPr lang="en-US" dirty="0" err="1"/>
              <a:t>suppo</a:t>
            </a:r>
            <a:r>
              <a:rPr lang="en-US" dirty="0"/>
              <a:t>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kern="1200" dirty="0">
                <a:effectLst/>
                <a:cs typeface="+mn-lt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feedback matters as this narrative develops. When you are in critical conversations, this gives you a shared framework to reference.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F1203-52C6-D547-AF19-C8857E4D52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ptos Narrow" panose="020B0004020202020204" pitchFamily="34" charset="0"/>
              </a:defRPr>
            </a:lvl1pPr>
            <a:lvl2pPr>
              <a:defRPr>
                <a:latin typeface="Aptos Narrow" panose="020B0004020202020204" pitchFamily="34" charset="0"/>
              </a:defRPr>
            </a:lvl2pPr>
            <a:lvl3pPr>
              <a:defRPr>
                <a:latin typeface="Aptos Narrow" panose="020B0004020202020204" pitchFamily="34" charset="0"/>
              </a:defRPr>
            </a:lvl3pPr>
            <a:lvl4pPr>
              <a:defRPr>
                <a:latin typeface="Aptos Narrow" panose="020B0004020202020204" pitchFamily="34" charset="0"/>
              </a:defRPr>
            </a:lvl4pPr>
            <a:lvl5pPr>
              <a:defRPr>
                <a:latin typeface="Aptos Narrow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222426-3B54-F6E7-36C6-6E044BF64F31}"/>
              </a:ext>
            </a:extLst>
          </p:cNvPr>
          <p:cNvGrpSpPr/>
          <p:nvPr userDrawn="1"/>
        </p:nvGrpSpPr>
        <p:grpSpPr>
          <a:xfrm>
            <a:off x="10543143" y="-707565"/>
            <a:ext cx="1682153" cy="2846716"/>
            <a:chOff x="10527101" y="-691523"/>
            <a:chExt cx="1682153" cy="2846716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02421195-6456-4E2E-0F7A-21E9CB702A15}"/>
                </a:ext>
              </a:extLst>
            </p:cNvPr>
            <p:cNvSpPr/>
            <p:nvPr userDrawn="1"/>
          </p:nvSpPr>
          <p:spPr>
            <a:xfrm rot="10800000">
              <a:off x="10527101" y="0"/>
              <a:ext cx="1654355" cy="165627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80DCB79C-E7E6-B49A-3B1D-1F294AAE7CE9}"/>
                </a:ext>
              </a:extLst>
            </p:cNvPr>
            <p:cNvSpPr/>
            <p:nvPr userDrawn="1"/>
          </p:nvSpPr>
          <p:spPr>
            <a:xfrm rot="5400000">
              <a:off x="11460898" y="-16520"/>
              <a:ext cx="731834" cy="764878"/>
            </a:xfrm>
            <a:prstGeom prst="diagStrip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BCC223-7852-7A65-40F7-56DF1551EB07}"/>
                </a:ext>
              </a:extLst>
            </p:cNvPr>
            <p:cNvSpPr/>
            <p:nvPr userDrawn="1"/>
          </p:nvSpPr>
          <p:spPr>
            <a:xfrm rot="2700000">
              <a:off x="10276459" y="613222"/>
              <a:ext cx="2846716" cy="2372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logo of a bridge and a eagle&#10;&#10;AI-generated content may be incorrect.">
            <a:extLst>
              <a:ext uri="{FF2B5EF4-FFF2-40B4-BE49-F238E27FC236}">
                <a16:creationId xmlns:a16="http://schemas.microsoft.com/office/drawing/2014/main" id="{CBA02A3B-E767-74FD-4A10-4138C2D20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6464" y="5570287"/>
            <a:ext cx="1572127" cy="15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ptos Narrow" panose="020B0004020202020204" pitchFamily="34" charset="0"/>
              </a:defRPr>
            </a:lvl1pPr>
          </a:lstStyle>
          <a:p>
            <a:fld id="{5BCAD085-E8A6-8845-BD4E-CB4CCA059FC4}" type="datetimeFigureOut">
              <a:rPr lang="en-US" smtClean="0"/>
              <a:pPr/>
              <a:t>3/3/2026</a:t>
            </a:fld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ptos Narrow" panose="020B0004020202020204" pitchFamily="34" charset="0"/>
              </a:defRPr>
            </a:lvl1pPr>
          </a:lstStyle>
          <a:p>
            <a:endParaRPr lang="en-US">
              <a:latin typeface="Aptos Narrow" panose="020B00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ptos Narrow" panose="020B0004020202020204" pitchFamily="34" charset="0"/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75000"/>
            </a:schemeClr>
          </a:solidFill>
          <a:latin typeface="Aptos Narrow" panose="020B0004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75000"/>
            </a:schemeClr>
          </a:solidFill>
          <a:latin typeface="Aptos Narrow" panose="020B00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75000"/>
            </a:schemeClr>
          </a:solidFill>
          <a:latin typeface="Aptos Narrow" panose="020B0004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75000"/>
            </a:schemeClr>
          </a:solidFill>
          <a:latin typeface="Aptos Narrow" panose="020B00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75000"/>
            </a:schemeClr>
          </a:solidFill>
          <a:latin typeface="Aptos Narrow" panose="020B00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75000"/>
            </a:schemeClr>
          </a:solidFill>
          <a:latin typeface="Aptos Narrow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4053"/>
            <a:ext cx="10972800" cy="1143000"/>
          </a:xfrm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Alaska Infrastructure &amp; Defense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2758" y="4450861"/>
            <a:ext cx="8117305" cy="1479918"/>
          </a:xfrm>
        </p:spPr>
        <p:txBody>
          <a:bodyPr/>
          <a:lstStyle/>
          <a:p>
            <a:pPr marL="0" indent="0" algn="ctr">
              <a:buNone/>
            </a:pPr>
            <a:r>
              <a:rPr dirty="0"/>
              <a:t>A Coordinated Strategy to Strengthen Alaska’s Federal Position</a:t>
            </a:r>
          </a:p>
        </p:txBody>
      </p:sp>
      <p:pic>
        <p:nvPicPr>
          <p:cNvPr id="5" name="Picture 4" descr="A logo of a bridge and a eagle&#10;&#10;AI-generated content may be incorrect.">
            <a:extLst>
              <a:ext uri="{FF2B5EF4-FFF2-40B4-BE49-F238E27FC236}">
                <a16:creationId xmlns:a16="http://schemas.microsoft.com/office/drawing/2014/main" id="{5CB20436-DF1B-F289-924A-D87C273E4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663" y="540044"/>
            <a:ext cx="4652212" cy="4652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24F0A3-66EC-8979-CD3C-340A5CD33B4D}"/>
              </a:ext>
            </a:extLst>
          </p:cNvPr>
          <p:cNvSpPr txBox="1"/>
          <p:nvPr/>
        </p:nvSpPr>
        <p:spPr>
          <a:xfrm>
            <a:off x="7534649" y="5656459"/>
            <a:ext cx="506395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Aptos Narrow"/>
              </a:rPr>
              <a:t>Jason Hoke, Executive Director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ptos Narrow"/>
              </a:rPr>
              <a:t>Copper Valley </a:t>
            </a:r>
            <a:r>
              <a:rPr lang="en-US">
                <a:solidFill>
                  <a:schemeClr val="bg1">
                    <a:lumMod val="85000"/>
                  </a:schemeClr>
                </a:solidFill>
                <a:latin typeface="Aptos Narrow"/>
              </a:rPr>
              <a:t>Development Association</a:t>
            </a:r>
            <a:endParaRPr lang="en-US">
              <a:solidFill>
                <a:schemeClr val="bg1">
                  <a:lumMod val="85000"/>
                </a:schemeClr>
              </a:solidFill>
              <a:latin typeface="Calibri"/>
              <a:ea typeface="Calibri"/>
              <a:cs typeface="Calibri"/>
            </a:endParaRPr>
          </a:p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Aptos Narrow"/>
              </a:rPr>
              <a:t>ARDOR</a:t>
            </a:r>
            <a:endParaRPr lang="en-US">
              <a:solidFill>
                <a:schemeClr val="bg1">
                  <a:lumMod val="85000"/>
                </a:schemeClr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>
                    <a:lumMod val="85000"/>
                  </a:schemeClr>
                </a:solidFill>
                <a:latin typeface="Aptos Narrow"/>
              </a:rPr>
              <a:t>March 10,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275" y="1684422"/>
            <a:ext cx="6625388" cy="391235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dirty="0"/>
              <a:t>Federal staff reference Alaska’s coordinated infrastructure plan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Alaska is seen as investment-ready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Projects move faster through </a:t>
            </a:r>
            <a:r>
              <a:rPr lang="en-US" dirty="0"/>
              <a:t>state</a:t>
            </a:r>
            <a:r>
              <a:rPr dirty="0"/>
              <a:t> channels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State-federal communication tightens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Success Looks Like</a:t>
            </a:r>
          </a:p>
        </p:txBody>
      </p:sp>
      <p:pic>
        <p:nvPicPr>
          <p:cNvPr id="5" name="Graphic 4" descr="Aspiration with solid fill">
            <a:extLst>
              <a:ext uri="{FF2B5EF4-FFF2-40B4-BE49-F238E27FC236}">
                <a16:creationId xmlns:a16="http://schemas.microsoft.com/office/drawing/2014/main" id="{F7BA741F-A42A-766D-4CF4-939B7C53E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251" y="1752600"/>
            <a:ext cx="4467727" cy="44677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me featuring a sunset and snow">
            <a:extLst>
              <a:ext uri="{FF2B5EF4-FFF2-40B4-BE49-F238E27FC236}">
                <a16:creationId xmlns:a16="http://schemas.microsoft.com/office/drawing/2014/main" id="{B3003A43-D69F-DC68-3C8D-EA8E44F74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3622"/>
            <a:ext cx="12192000" cy="780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505" y="3429000"/>
            <a:ext cx="10282989" cy="2318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sz="4000" dirty="0">
                <a:solidFill>
                  <a:schemeClr val="bg1"/>
                </a:solidFill>
              </a:rPr>
              <a:t>Alaska’s geography is strategic.</a:t>
            </a: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9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sz="4000" dirty="0">
                <a:solidFill>
                  <a:schemeClr val="bg1"/>
                </a:solidFill>
              </a:rPr>
              <a:t>Our infrastructure must be equally strategic.</a:t>
            </a:r>
          </a:p>
        </p:txBody>
      </p:sp>
      <p:pic>
        <p:nvPicPr>
          <p:cNvPr id="7" name="Picture 6" descr="A logo of a bridge and a eagle&#10;&#10;AI-generated content may be incorrect.">
            <a:extLst>
              <a:ext uri="{FF2B5EF4-FFF2-40B4-BE49-F238E27FC236}">
                <a16:creationId xmlns:a16="http://schemas.microsoft.com/office/drawing/2014/main" id="{BFB4898C-FB0B-414F-ECC3-43380DB3F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2506" y="-216402"/>
            <a:ext cx="1973180" cy="19731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9C6A01-BB2A-846E-5B52-4BB918DB4F67}"/>
              </a:ext>
            </a:extLst>
          </p:cNvPr>
          <p:cNvGrpSpPr/>
          <p:nvPr/>
        </p:nvGrpSpPr>
        <p:grpSpPr>
          <a:xfrm>
            <a:off x="10543143" y="-707565"/>
            <a:ext cx="1682153" cy="2846716"/>
            <a:chOff x="10527101" y="-691523"/>
            <a:chExt cx="1682153" cy="2846716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01A0BF65-5474-E635-30B9-880876A681D9}"/>
                </a:ext>
              </a:extLst>
            </p:cNvPr>
            <p:cNvSpPr/>
            <p:nvPr userDrawn="1"/>
          </p:nvSpPr>
          <p:spPr>
            <a:xfrm rot="10800000">
              <a:off x="10527101" y="0"/>
              <a:ext cx="1654355" cy="165627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1BA6663-035F-A0EF-0ED2-63CB50C82712}"/>
                </a:ext>
              </a:extLst>
            </p:cNvPr>
            <p:cNvSpPr/>
            <p:nvPr userDrawn="1"/>
          </p:nvSpPr>
          <p:spPr>
            <a:xfrm rot="5400000">
              <a:off x="11460898" y="-16520"/>
              <a:ext cx="731834" cy="764878"/>
            </a:xfrm>
            <a:prstGeom prst="diagStrip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9DC9C6-F5A6-32F3-6F79-09FD75440459}"/>
                </a:ext>
              </a:extLst>
            </p:cNvPr>
            <p:cNvSpPr/>
            <p:nvPr userDrawn="1"/>
          </p:nvSpPr>
          <p:spPr>
            <a:xfrm rot="2700000">
              <a:off x="10276459" y="613222"/>
              <a:ext cx="2846716" cy="2372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03CAB3E-AB24-384D-AD67-B28ECBF6399E}"/>
              </a:ext>
            </a:extLst>
          </p:cNvPr>
          <p:cNvSpPr txBox="1"/>
          <p:nvPr/>
        </p:nvSpPr>
        <p:spPr>
          <a:xfrm>
            <a:off x="9849233" y="6487295"/>
            <a:ext cx="2180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Source: AARP</a:t>
            </a:r>
          </a:p>
        </p:txBody>
      </p:sp>
      <p:pic>
        <p:nvPicPr>
          <p:cNvPr id="13" name="Picture 1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51F47F2C-4C1E-861C-28D1-3EF8619E3D8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8690" t="5515" r="20743" b="3486"/>
          <a:stretch>
            <a:fillRect/>
          </a:stretch>
        </p:blipFill>
        <p:spPr>
          <a:xfrm>
            <a:off x="144378" y="5697647"/>
            <a:ext cx="962528" cy="9743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C1A5C3-F7AB-7461-204B-AC926DC95044}"/>
              </a:ext>
            </a:extLst>
          </p:cNvPr>
          <p:cNvSpPr txBox="1"/>
          <p:nvPr/>
        </p:nvSpPr>
        <p:spPr>
          <a:xfrm>
            <a:off x="1251283" y="6271415"/>
            <a:ext cx="828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ptos Narrow" panose="020B0004020202020204" pitchFamily="34" charset="0"/>
              </a:rPr>
              <a:t>For more information scan here or email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  <a:latin typeface="Aptos Narrow" panose="020B0004020202020204" pitchFamily="34" charset="0"/>
              </a:rPr>
              <a:t>jhoke@coppervalley.org</a:t>
            </a:r>
            <a:endParaRPr lang="en-US" dirty="0">
              <a:solidFill>
                <a:schemeClr val="bg1">
                  <a:lumMod val="85000"/>
                </a:schemeClr>
              </a:solidFill>
              <a:latin typeface="Aptos Narrow" panose="020B00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9E532E-838E-7C92-070B-5B8E8C969723}"/>
              </a:ext>
            </a:extLst>
          </p:cNvPr>
          <p:cNvGrpSpPr/>
          <p:nvPr/>
        </p:nvGrpSpPr>
        <p:grpSpPr>
          <a:xfrm>
            <a:off x="8688527" y="5922217"/>
            <a:ext cx="3840213" cy="523220"/>
            <a:chOff x="8305077" y="5671501"/>
            <a:chExt cx="3840213" cy="523220"/>
          </a:xfrm>
        </p:grpSpPr>
        <p:pic>
          <p:nvPicPr>
            <p:cNvPr id="6" name="Picture 5" descr="A blue and orange logo&#10;&#10;AI-generated content may be incorrect.">
              <a:extLst>
                <a:ext uri="{FF2B5EF4-FFF2-40B4-BE49-F238E27FC236}">
                  <a16:creationId xmlns:a16="http://schemas.microsoft.com/office/drawing/2014/main" id="{FE980890-3C89-9AE1-56E3-8F5238C06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31433" b="27382"/>
            <a:stretch>
              <a:fillRect/>
            </a:stretch>
          </p:blipFill>
          <p:spPr>
            <a:xfrm>
              <a:off x="8305077" y="5690733"/>
              <a:ext cx="1353068" cy="4940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B1B394-DA9F-4C19-5FB7-1F796260A1B1}"/>
                </a:ext>
              </a:extLst>
            </p:cNvPr>
            <p:cNvSpPr txBox="1"/>
            <p:nvPr/>
          </p:nvSpPr>
          <p:spPr>
            <a:xfrm>
              <a:off x="9658145" y="5671501"/>
              <a:ext cx="24871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Prepared by Economic Development Consultants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dirty="0"/>
              <a:t>The Strategic Moment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F97408-290A-1A3A-CE1B-9FE410791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54986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/>
              <a:t>The Core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No unified, defense-aligned narrative</a:t>
            </a:r>
          </a:p>
          <a:p>
            <a:r>
              <a:rPr dirty="0"/>
              <a:t>Regions have projects</a:t>
            </a:r>
          </a:p>
          <a:p>
            <a:r>
              <a:rPr dirty="0"/>
              <a:t>ARDORs </a:t>
            </a:r>
            <a:r>
              <a:rPr lang="en-US" dirty="0"/>
              <a:t>know the </a:t>
            </a:r>
            <a:r>
              <a:rPr dirty="0"/>
              <a:t>priorities</a:t>
            </a:r>
          </a:p>
          <a:p>
            <a:r>
              <a:rPr dirty="0"/>
              <a:t>Utilities have needs</a:t>
            </a:r>
          </a:p>
          <a:p>
            <a:endParaRPr lang="en-US" dirty="0"/>
          </a:p>
          <a:p>
            <a:endParaRPr dirty="0"/>
          </a:p>
          <a:p>
            <a:pPr marL="0" indent="0" algn="ctr">
              <a:buNone/>
            </a:pPr>
            <a:r>
              <a:rPr sz="3600" dirty="0"/>
              <a:t>Federal staff do not have time to piece this together</a:t>
            </a:r>
          </a:p>
        </p:txBody>
      </p:sp>
      <p:pic>
        <p:nvPicPr>
          <p:cNvPr id="7" name="Graphic 6" descr="Remote work outline">
            <a:extLst>
              <a:ext uri="{FF2B5EF4-FFF2-40B4-BE49-F238E27FC236}">
                <a16:creationId xmlns:a16="http://schemas.microsoft.com/office/drawing/2014/main" id="{ED82E66C-FD42-F071-B642-03231DC2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1135" y="1199147"/>
            <a:ext cx="4058652" cy="40586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>
                <a:latin typeface="Aptos Narrow"/>
              </a:rPr>
              <a:t> </a:t>
            </a:r>
            <a:r>
              <a:rPr lang="en-US" dirty="0">
                <a:latin typeface="Aptos Narrow"/>
              </a:rPr>
              <a:t>ARIDAR I</a:t>
            </a:r>
            <a:r>
              <a:rPr dirty="0">
                <a:latin typeface="Aptos Narrow"/>
              </a:rPr>
              <a:t>s </a:t>
            </a:r>
            <a:r>
              <a:rPr lang="en-GB" dirty="0">
                <a:latin typeface="Aptos Narrow"/>
              </a:rPr>
              <a:t>A </a:t>
            </a:r>
            <a:r>
              <a:rPr lang="en-GB">
                <a:latin typeface="Aptos Narrow"/>
              </a:rPr>
              <a:t>Focused Readiness Tool</a:t>
            </a:r>
            <a:endParaRPr lang="en-US" dirty="0">
              <a:latin typeface="Aptos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8" y="1600201"/>
            <a:ext cx="8277727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ARIDAR </a:t>
            </a:r>
            <a:r>
              <a:rPr b="1" dirty="0"/>
              <a:t>IS</a:t>
            </a:r>
            <a:r>
              <a:rPr dirty="0"/>
              <a:t>:</a:t>
            </a:r>
          </a:p>
          <a:p>
            <a:r>
              <a:rPr dirty="0"/>
              <a:t>A concise, 1–2 page federal-ready white paper</a:t>
            </a:r>
          </a:p>
          <a:p>
            <a:r>
              <a:rPr dirty="0"/>
              <a:t>A coordinated synthesis of ARDOR </a:t>
            </a:r>
            <a:r>
              <a:rPr lang="en-US" dirty="0"/>
              <a:t>infrastructure </a:t>
            </a:r>
            <a:r>
              <a:rPr dirty="0"/>
              <a:t>priorities</a:t>
            </a:r>
          </a:p>
          <a:p>
            <a:r>
              <a:rPr dirty="0">
                <a:latin typeface="Aptos Narrow"/>
              </a:rPr>
              <a:t>Focused on</a:t>
            </a:r>
            <a:r>
              <a:rPr lang="en-GB" dirty="0">
                <a:latin typeface="Aptos Narrow"/>
              </a:rPr>
              <a:t>  ALL </a:t>
            </a:r>
            <a:r>
              <a:rPr lang="en-GB">
                <a:latin typeface="Aptos Narrow"/>
              </a:rPr>
              <a:t>Infrastructure Pillars</a:t>
            </a:r>
            <a:endParaRPr dirty="0">
              <a:latin typeface="Aptos Narrow"/>
            </a:endParaRPr>
          </a:p>
          <a:p>
            <a:r>
              <a:rPr dirty="0"/>
              <a:t>Linked to a structured digital companion</a:t>
            </a:r>
          </a:p>
          <a:p>
            <a:endParaRPr dirty="0"/>
          </a:p>
          <a:p>
            <a:pPr marL="0" indent="0">
              <a:buNone/>
            </a:pPr>
            <a:r>
              <a:rPr lang="en-US" dirty="0"/>
              <a:t>ARIDAR </a:t>
            </a:r>
            <a:r>
              <a:rPr dirty="0"/>
              <a:t>IS </a:t>
            </a:r>
            <a:r>
              <a:rPr b="1" dirty="0"/>
              <a:t>NOT</a:t>
            </a:r>
            <a:r>
              <a:rPr dirty="0"/>
              <a:t>:</a:t>
            </a:r>
          </a:p>
          <a:p>
            <a:r>
              <a:rPr dirty="0"/>
              <a:t>A new planning exercise</a:t>
            </a:r>
          </a:p>
          <a:p>
            <a:r>
              <a:rPr dirty="0"/>
              <a:t>A long technical report</a:t>
            </a:r>
          </a:p>
          <a:p>
            <a:r>
              <a:rPr dirty="0"/>
              <a:t>A political messaging document</a:t>
            </a:r>
          </a:p>
        </p:txBody>
      </p:sp>
      <p:pic>
        <p:nvPicPr>
          <p:cNvPr id="5" name="Graphic 4" descr="Clipboard Badge outline">
            <a:extLst>
              <a:ext uri="{FF2B5EF4-FFF2-40B4-BE49-F238E27FC236}">
                <a16:creationId xmlns:a16="http://schemas.microsoft.com/office/drawing/2014/main" id="{F432A780-96F6-DE00-AAB2-D5E5308ED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2630" y="1977189"/>
            <a:ext cx="1878848" cy="1878848"/>
          </a:xfrm>
          <a:prstGeom prst="rect">
            <a:avLst/>
          </a:prstGeom>
        </p:spPr>
      </p:pic>
      <p:pic>
        <p:nvPicPr>
          <p:cNvPr id="7" name="Graphic 6" descr="Clipboard All Crosses outline">
            <a:extLst>
              <a:ext uri="{FF2B5EF4-FFF2-40B4-BE49-F238E27FC236}">
                <a16:creationId xmlns:a16="http://schemas.microsoft.com/office/drawing/2014/main" id="{7D7F80D3-5DE1-42C8-018A-624987C7D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22630" y="4038600"/>
            <a:ext cx="1878848" cy="18788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DCC3A6-C7EA-AA20-ED89-F088EF6C0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0480"/>
            <a:ext cx="12192000" cy="810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512"/>
            <a:ext cx="109728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 It Simple, Smartie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452" y="1600201"/>
            <a:ext cx="10266947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Federal decision-makers need:</a:t>
            </a:r>
          </a:p>
          <a:p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Clarity</a:t>
            </a:r>
          </a:p>
          <a:p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</a:t>
            </a:r>
          </a:p>
          <a:p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Speed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dirty="0"/>
              <a:t>The white paper is the front door.</a:t>
            </a:r>
          </a:p>
          <a:p>
            <a:pPr marL="0" indent="0">
              <a:buNone/>
            </a:pPr>
            <a:r>
              <a:rPr dirty="0"/>
              <a:t>The website is the library.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E48C2A-97DF-2175-3FB2-4FB0E6BFF7D8}"/>
              </a:ext>
            </a:extLst>
          </p:cNvPr>
          <p:cNvSpPr txBox="1"/>
          <p:nvPr/>
        </p:nvSpPr>
        <p:spPr>
          <a:xfrm>
            <a:off x="8321842" y="6418547"/>
            <a:ext cx="6521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Image Source: airport-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technology.com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8A539C-423C-B775-1447-242677F1AD85}"/>
              </a:ext>
            </a:extLst>
          </p:cNvPr>
          <p:cNvGrpSpPr/>
          <p:nvPr/>
        </p:nvGrpSpPr>
        <p:grpSpPr>
          <a:xfrm>
            <a:off x="10543143" y="-707565"/>
            <a:ext cx="1682153" cy="2846716"/>
            <a:chOff x="10527101" y="-691523"/>
            <a:chExt cx="1682153" cy="2846716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F3F13437-47DB-2BD3-977A-F0F906692F6B}"/>
                </a:ext>
              </a:extLst>
            </p:cNvPr>
            <p:cNvSpPr/>
            <p:nvPr userDrawn="1"/>
          </p:nvSpPr>
          <p:spPr>
            <a:xfrm rot="10800000">
              <a:off x="10527101" y="0"/>
              <a:ext cx="1654355" cy="165627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6FD4D297-1DE1-A346-751E-C08688C2AFE7}"/>
                </a:ext>
              </a:extLst>
            </p:cNvPr>
            <p:cNvSpPr/>
            <p:nvPr userDrawn="1"/>
          </p:nvSpPr>
          <p:spPr>
            <a:xfrm rot="5400000">
              <a:off x="11460898" y="-16520"/>
              <a:ext cx="731834" cy="764878"/>
            </a:xfrm>
            <a:prstGeom prst="diagStrip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1315D5-634B-4142-919C-B0C7B63597B5}"/>
                </a:ext>
              </a:extLst>
            </p:cNvPr>
            <p:cNvSpPr/>
            <p:nvPr userDrawn="1"/>
          </p:nvSpPr>
          <p:spPr>
            <a:xfrm rot="2700000">
              <a:off x="10276459" y="613222"/>
              <a:ext cx="2846716" cy="2372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/>
              <a:t>The Digital Companion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84" y="1600201"/>
            <a:ext cx="10331116" cy="4525963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If asked</a:t>
            </a:r>
            <a:r>
              <a:rPr lang="en-US" dirty="0"/>
              <a:t>: </a:t>
            </a:r>
            <a:r>
              <a:rPr dirty="0"/>
              <a:t>“How much? Where? What phase?”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Scan a QR code to access:</a:t>
            </a:r>
          </a:p>
          <a:p>
            <a:r>
              <a:rPr dirty="0"/>
              <a:t>Prioritized infrastructure list</a:t>
            </a:r>
          </a:p>
          <a:p>
            <a:r>
              <a:rPr dirty="0"/>
              <a:t>Costs</a:t>
            </a:r>
          </a:p>
          <a:p>
            <a:r>
              <a:rPr dirty="0"/>
              <a:t>Phasing</a:t>
            </a:r>
          </a:p>
          <a:p>
            <a:r>
              <a:rPr dirty="0"/>
              <a:t>Regional breakdown</a:t>
            </a:r>
          </a:p>
        </p:txBody>
      </p:sp>
      <p:pic>
        <p:nvPicPr>
          <p:cNvPr id="11" name="Picture 10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9FD398A-C5D6-AAF8-C7B3-B3F62F1E51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90" t="5515" r="20743" b="3486"/>
          <a:stretch>
            <a:fillRect/>
          </a:stretch>
        </p:blipFill>
        <p:spPr>
          <a:xfrm>
            <a:off x="8758988" y="2778895"/>
            <a:ext cx="2823411" cy="28579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445914D-8A7E-0494-EFF8-41A80970DAB9}"/>
              </a:ext>
            </a:extLst>
          </p:cNvPr>
          <p:cNvSpPr txBox="1"/>
          <p:nvPr/>
        </p:nvSpPr>
        <p:spPr>
          <a:xfrm>
            <a:off x="9561095" y="5678309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ptos Narrow" panose="020B0004020202020204" pitchFamily="34" charset="0"/>
              </a:rPr>
              <a:t>aridar.org</a:t>
            </a:r>
            <a:endParaRPr lang="en-US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>
                <a:latin typeface="Aptos Narrow" panose="020B0004020202020204" pitchFamily="34" charset="0"/>
                <a:ea typeface="+mj-ea"/>
                <a:cs typeface="+mj-cs"/>
              </a:rPr>
              <a:t>Why This Strengthens Alaska’s 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9A77E-D8B4-FF32-600D-F51520018AD9}"/>
              </a:ext>
            </a:extLst>
          </p:cNvPr>
          <p:cNvSpPr txBox="1"/>
          <p:nvPr/>
        </p:nvSpPr>
        <p:spPr>
          <a:xfrm>
            <a:off x="288759" y="3047999"/>
            <a:ext cx="5582652" cy="1554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>
              <a:spcBef>
                <a:spcPct val="20000"/>
              </a:spcBef>
            </a:pPr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Aptos Narrow" panose="020B0004020202020204" pitchFamily="34" charset="0"/>
              </a:rPr>
              <a:t>Federal dollars follow organization and coordination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980B6C6-324E-0F5E-0B66-78E30F85E9D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0029100"/>
              </p:ext>
            </p:extLst>
          </p:nvPr>
        </p:nvGraphicFramePr>
        <p:xfrm>
          <a:off x="6095795" y="1267326"/>
          <a:ext cx="5604145" cy="5590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1–</a:t>
            </a:r>
            <a:r>
              <a:rPr lang="en-US" dirty="0"/>
              <a:t>2-page</a:t>
            </a:r>
            <a:r>
              <a:rPr dirty="0"/>
              <a:t> white paper</a:t>
            </a:r>
          </a:p>
          <a:p>
            <a:r>
              <a:rPr dirty="0"/>
              <a:t>Defined website scope</a:t>
            </a:r>
          </a:p>
          <a:p>
            <a:r>
              <a:rPr dirty="0"/>
              <a:t>Structured deliverables</a:t>
            </a:r>
            <a:endParaRPr lang="en-US" dirty="0"/>
          </a:p>
          <a:p>
            <a:r>
              <a:rPr lang="en-US" dirty="0"/>
              <a:t>Clear path for federal dollars to flow</a:t>
            </a:r>
            <a:endParaRPr dirty="0"/>
          </a:p>
          <a:p>
            <a:endParaRPr dirty="0"/>
          </a:p>
          <a:p>
            <a:pPr marL="0" indent="0">
              <a:buNone/>
            </a:pPr>
            <a:r>
              <a:rPr sz="3600" dirty="0"/>
              <a:t>Clear scope = controlled cost and timeline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/>
              <a:t>Guardrails &amp; Discipline</a:t>
            </a:r>
          </a:p>
        </p:txBody>
      </p:sp>
      <p:pic>
        <p:nvPicPr>
          <p:cNvPr id="5" name="Graphic 4" descr="Route (Two Pins With A Path) with solid fill">
            <a:extLst>
              <a:ext uri="{FF2B5EF4-FFF2-40B4-BE49-F238E27FC236}">
                <a16:creationId xmlns:a16="http://schemas.microsoft.com/office/drawing/2014/main" id="{2916C669-F7F4-BF52-E257-4EE035684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5325" y="1909011"/>
            <a:ext cx="2747210" cy="27472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88968" cy="1143000"/>
          </a:xfrm>
        </p:spPr>
        <p:txBody>
          <a:bodyPr/>
          <a:lstStyle/>
          <a:p>
            <a:pPr algn="l"/>
            <a:r>
              <a:rPr lang="en-US" dirty="0"/>
              <a:t>What We Need From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1065997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dirty="0"/>
              <a:t>Strategic alignment on messaging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Reinforcement in federal conversations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Awareness of coordinated ARDOR effort</a:t>
            </a:r>
          </a:p>
          <a:p>
            <a:pPr marL="514350" indent="-514350">
              <a:buFont typeface="+mj-lt"/>
              <a:buAutoNum type="arabicPeriod"/>
            </a:pPr>
            <a:r>
              <a:rPr dirty="0"/>
              <a:t>Early champions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seat at the table and part of the planning discussion. </a:t>
            </a:r>
            <a:endParaRPr dirty="0"/>
          </a:p>
          <a:p>
            <a:endParaRPr dirty="0"/>
          </a:p>
          <a:p>
            <a:pPr marL="0" indent="0">
              <a:buNone/>
            </a:pPr>
            <a:r>
              <a:rPr lang="en-GB" b="1" dirty="0"/>
              <a:t>No funding ask today. We need alignment and awareness.</a:t>
            </a:r>
          </a:p>
        </p:txBody>
      </p:sp>
      <p:pic>
        <p:nvPicPr>
          <p:cNvPr id="8" name="Graphic 7" descr="Radio microphone with solid fill">
            <a:extLst>
              <a:ext uri="{FF2B5EF4-FFF2-40B4-BE49-F238E27FC236}">
                <a16:creationId xmlns:a16="http://schemas.microsoft.com/office/drawing/2014/main" id="{09FCF44F-1453-6D60-AA5F-D18DFC358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9653" y="873251"/>
            <a:ext cx="1592178" cy="1592178"/>
          </a:xfrm>
          <a:prstGeom prst="rect">
            <a:avLst/>
          </a:prstGeom>
        </p:spPr>
      </p:pic>
      <p:pic>
        <p:nvPicPr>
          <p:cNvPr id="11" name="Graphic 10" descr="Head with gears with solid fill">
            <a:extLst>
              <a:ext uri="{FF2B5EF4-FFF2-40B4-BE49-F238E27FC236}">
                <a16:creationId xmlns:a16="http://schemas.microsoft.com/office/drawing/2014/main" id="{E511FA9E-4478-87F7-008E-F52691BDA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9653" y="2647992"/>
            <a:ext cx="1592178" cy="1592178"/>
          </a:xfrm>
          <a:prstGeom prst="rect">
            <a:avLst/>
          </a:prstGeom>
        </p:spPr>
      </p:pic>
      <p:pic>
        <p:nvPicPr>
          <p:cNvPr id="13" name="Graphic 12" descr="Trophy with solid fill">
            <a:extLst>
              <a:ext uri="{FF2B5EF4-FFF2-40B4-BE49-F238E27FC236}">
                <a16:creationId xmlns:a16="http://schemas.microsoft.com/office/drawing/2014/main" id="{8110F1DA-B952-4050-FD93-4C8D65306A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0223" y="1911977"/>
            <a:ext cx="1592178" cy="15921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aska_Infrastructure_Defense_Readiness_Briefing" id="{4A464899-CFAD-8946-B587-9838C9702605}" vid="{A2AA2195-73FB-3649-B15D-1E01EA35F9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642</Words>
  <Application>Microsoft Office PowerPoint</Application>
  <PresentationFormat>Widescreen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Narrow</vt:lpstr>
      <vt:lpstr>Arial</vt:lpstr>
      <vt:lpstr>Calibri</vt:lpstr>
      <vt:lpstr>Office Theme</vt:lpstr>
      <vt:lpstr>Alaska Infrastructure &amp; Defense Readiness</vt:lpstr>
      <vt:lpstr>The Strategic Moment</vt:lpstr>
      <vt:lpstr>The Core Problem</vt:lpstr>
      <vt:lpstr> ARIDAR Is A Focused Readiness Tool</vt:lpstr>
      <vt:lpstr>Keep It Simple, Smartie</vt:lpstr>
      <vt:lpstr>The Digital Companion</vt:lpstr>
      <vt:lpstr>Why This Strengthens Alaska’s Position</vt:lpstr>
      <vt:lpstr>Guardrails &amp; Discipline</vt:lpstr>
      <vt:lpstr>What We Need From You</vt:lpstr>
      <vt:lpstr>What Success Looks Like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Jason Hoke</dc:creator>
  <cp:keywords/>
  <dc:description>generated using python-pptx</dc:description>
  <cp:lastModifiedBy>Jason Hoke</cp:lastModifiedBy>
  <cp:revision>71</cp:revision>
  <dcterms:created xsi:type="dcterms:W3CDTF">2013-01-27T09:14:16Z</dcterms:created>
  <dcterms:modified xsi:type="dcterms:W3CDTF">2026-03-04T02:31:37Z</dcterms:modified>
  <cp:category/>
</cp:coreProperties>
</file>